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0"/>
  </p:notesMasterIdLst>
  <p:sldIdLst>
    <p:sldId id="256" r:id="rId2"/>
    <p:sldId id="344" r:id="rId3"/>
    <p:sldId id="313" r:id="rId4"/>
    <p:sldId id="348" r:id="rId5"/>
    <p:sldId id="349" r:id="rId6"/>
    <p:sldId id="312" r:id="rId7"/>
    <p:sldId id="350" r:id="rId8"/>
    <p:sldId id="314" r:id="rId9"/>
    <p:sldId id="345" r:id="rId10"/>
    <p:sldId id="316" r:id="rId11"/>
    <p:sldId id="321" r:id="rId12"/>
    <p:sldId id="322" r:id="rId13"/>
    <p:sldId id="320" r:id="rId14"/>
    <p:sldId id="323" r:id="rId15"/>
    <p:sldId id="324" r:id="rId16"/>
    <p:sldId id="334" r:id="rId17"/>
    <p:sldId id="347" r:id="rId18"/>
    <p:sldId id="352" r:id="rId19"/>
    <p:sldId id="351" r:id="rId20"/>
    <p:sldId id="356" r:id="rId21"/>
    <p:sldId id="354" r:id="rId22"/>
    <p:sldId id="357" r:id="rId23"/>
    <p:sldId id="353" r:id="rId24"/>
    <p:sldId id="355" r:id="rId25"/>
    <p:sldId id="358" r:id="rId26"/>
    <p:sldId id="346" r:id="rId27"/>
    <p:sldId id="319" r:id="rId28"/>
    <p:sldId id="359" r:id="rId29"/>
    <p:sldId id="330" r:id="rId30"/>
    <p:sldId id="315" r:id="rId31"/>
    <p:sldId id="325" r:id="rId32"/>
    <p:sldId id="317" r:id="rId33"/>
    <p:sldId id="326" r:id="rId34"/>
    <p:sldId id="327" r:id="rId35"/>
    <p:sldId id="328" r:id="rId36"/>
    <p:sldId id="329" r:id="rId37"/>
    <p:sldId id="335" r:id="rId38"/>
    <p:sldId id="268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6036" autoAdjust="0"/>
  </p:normalViewPr>
  <p:slideViewPr>
    <p:cSldViewPr snapToGrid="0">
      <p:cViewPr varScale="1">
        <p:scale>
          <a:sx n="73" d="100"/>
          <a:sy n="73" d="100"/>
        </p:scale>
        <p:origin x="998" y="62"/>
      </p:cViewPr>
      <p:guideLst/>
    </p:cSldViewPr>
  </p:slideViewPr>
  <p:outlineViewPr>
    <p:cViewPr>
      <p:scale>
        <a:sx n="33" d="100"/>
        <a:sy n="33" d="100"/>
      </p:scale>
      <p:origin x="0" y="-67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47D3C-0FE8-48CD-ABE8-2F27A3675F13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5841D-9202-401D-8230-986CBD680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5841D-9202-401D-8230-986CBD6804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8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E5E1A-9C8C-46AD-81E4-38711766F2B8}" type="datetime10">
              <a:rPr lang="en-US" smtClean="0"/>
              <a:t>15:03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7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1B6B-0932-4247-8245-8F27FDE5EEEA}" type="datetime10">
              <a:rPr lang="en-US" smtClean="0"/>
              <a:t>15:03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9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4902E-9007-4551-B744-B2B2B6BC9C56}" type="datetime10">
              <a:rPr lang="en-US" smtClean="0"/>
              <a:t>15:03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7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15:03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0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BC7E-FF97-495E-8EA6-C5BAD3AE314C}" type="datetime10">
              <a:rPr lang="en-US" smtClean="0"/>
              <a:t>15:03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73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AD53F-7ACA-4B0B-B523-4F46A2824FC5}" type="datetime10">
              <a:rPr lang="en-US" smtClean="0"/>
              <a:t>15:03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32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DC268-431E-4349-9A45-98FD4D86C13F}" type="datetime10">
              <a:rPr lang="en-US" smtClean="0"/>
              <a:t>15:03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4175-704E-4DD3-9E08-6D81C044BEE2}" type="datetime10">
              <a:rPr lang="en-US" smtClean="0"/>
              <a:t>15:03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72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E131A-5425-4BE3-A567-B8E7A0687957}" type="datetime10">
              <a:rPr lang="en-US" smtClean="0"/>
              <a:t>15:03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82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662BD-8D8B-46AD-9B8C-A463E47E2FF7}" type="datetime10">
              <a:rPr lang="en-US" smtClean="0"/>
              <a:t>15:03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21985-4801-4ED1-847D-F9AC44EE7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174172"/>
            <a:ext cx="10515600" cy="95930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422400"/>
            <a:ext cx="10515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476344" y="6376591"/>
            <a:ext cx="2877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003300"/>
                </a:solidFill>
                <a:latin typeface="Arial Narrow" panose="020B0606020202030204" pitchFamily="34" charset="0"/>
              </a:defRPr>
            </a:lvl1pPr>
          </a:lstStyle>
          <a:p>
            <a:fld id="{3F83F346-FC3B-4FAE-9C55-E22FC3EDEB65}" type="datetime10">
              <a:rPr lang="en-US" smtClean="0"/>
              <a:pPr/>
              <a:t>15:03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3300"/>
                </a:solidFill>
              </a:defRPr>
            </a:lvl1pPr>
          </a:lstStyle>
          <a:p>
            <a:fld id="{BF021985-4801-4ED1-847D-F9AC44EE79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églalap 6"/>
          <p:cNvSpPr/>
          <p:nvPr userDrawn="1"/>
        </p:nvSpPr>
        <p:spPr>
          <a:xfrm>
            <a:off x="0" y="1167618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églalap 7"/>
          <p:cNvSpPr/>
          <p:nvPr userDrawn="1"/>
        </p:nvSpPr>
        <p:spPr>
          <a:xfrm>
            <a:off x="0" y="6234797"/>
            <a:ext cx="12192000" cy="98474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zövegdoboz 9"/>
          <p:cNvSpPr txBox="1"/>
          <p:nvPr userDrawn="1"/>
        </p:nvSpPr>
        <p:spPr>
          <a:xfrm>
            <a:off x="3802744" y="6354246"/>
            <a:ext cx="467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Model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</a:t>
            </a:r>
            <a:r>
              <a:rPr lang="hu-HU" dirty="0" err="1">
                <a:solidFill>
                  <a:srgbClr val="003300"/>
                </a:solidFill>
                <a:latin typeface="Arial Narrow" panose="020B0606020202030204" pitchFamily="34" charset="0"/>
              </a:rPr>
              <a:t>Builder</a:t>
            </a:r>
            <a:r>
              <a:rPr lang="hu-HU" dirty="0">
                <a:solidFill>
                  <a:srgbClr val="003300"/>
                </a:solidFill>
                <a:latin typeface="Arial Narrow" panose="020B0606020202030204" pitchFamily="34" charset="0"/>
              </a:rPr>
              <a:t> 3. – speciális modellszervező elemek</a:t>
            </a:r>
            <a:endParaRPr lang="en-US" dirty="0">
              <a:solidFill>
                <a:srgbClr val="0033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055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3300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rgbClr val="003300"/>
          </a:solidFill>
          <a:latin typeface="Arial Narrow" panose="020B0606020202030204" pitchFamily="34" charset="0"/>
          <a:ea typeface="+mn-ea"/>
          <a:cs typeface="+mn-cs"/>
        </a:defRPr>
      </a:lvl1pPr>
      <a:lvl2pPr marL="534988" indent="-228600" algn="l" defTabSz="914400" rtl="0" eaLnBrk="1" latinLnBrk="0" hangingPunct="1">
        <a:lnSpc>
          <a:spcPct val="90000"/>
        </a:lnSpc>
        <a:spcBef>
          <a:spcPts val="500"/>
        </a:spcBef>
        <a:buFont typeface="Arial Narrow" panose="020B0606020202030204" pitchFamily="34" charset="0"/>
        <a:buChar char="–"/>
        <a:defRPr sz="2400" kern="1200">
          <a:solidFill>
            <a:srgbClr val="006600"/>
          </a:solidFill>
          <a:latin typeface="Arial Narrow" panose="020B0606020202030204" pitchFamily="34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1800" kern="1200">
          <a:solidFill>
            <a:srgbClr val="006600"/>
          </a:solidFill>
          <a:latin typeface="Courier New" panose="02070309020205020404" pitchFamily="49" charset="0"/>
          <a:ea typeface="+mn-ea"/>
          <a:cs typeface="Courier New" panose="02070309020205020404" pitchFamily="49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sktop.arcgis.com/en/arcmap/latest/analyze/modelbuilder/a-quick-tour-of-using-iterators-for-iteration-looping-.htm" TargetMode="External"/><Relationship Id="rId2" Type="http://schemas.openxmlformats.org/officeDocument/2006/relationships/hyperlink" Target="https://desktop.arcgis.com/en/arcmap/latest/analyze/modelbuilder/a-quick-tour-of-using-model-only-tool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</a:t>
            </a:r>
            <a:r>
              <a:rPr lang="hu-HU" dirty="0"/>
              <a:t> 3. – speciális modellszervező elemek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GIS-rendszerek és -alkalmazások 2.</a:t>
            </a:r>
          </a:p>
          <a:p>
            <a:r>
              <a:rPr lang="hu-HU" dirty="0"/>
              <a:t>2026.03.30.</a:t>
            </a:r>
          </a:p>
          <a:p>
            <a:r>
              <a:rPr lang="hu-HU" noProof="0" dirty="0"/>
              <a:t>Bede-Fazekas Ákos</a:t>
            </a:r>
          </a:p>
        </p:txBody>
      </p:sp>
    </p:spTree>
    <p:extLst>
      <p:ext uri="{BB962C8B-B14F-4D97-AF65-F5344CB8AC3E}">
        <p14:creationId xmlns:p14="http://schemas.microsoft.com/office/powerpoint/2010/main" val="280264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Új érték számítása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Value</a:t>
            </a:r>
            <a:endParaRPr lang="hu-HU" dirty="0"/>
          </a:p>
          <a:p>
            <a:r>
              <a:rPr lang="hu-HU" dirty="0"/>
              <a:t>3 paramétere van</a:t>
            </a:r>
          </a:p>
          <a:p>
            <a:pPr lvl="1"/>
            <a:r>
              <a:rPr lang="hu-HU" dirty="0" err="1"/>
              <a:t>Expression</a:t>
            </a:r>
            <a:r>
              <a:rPr lang="hu-HU" dirty="0"/>
              <a:t>: Python-kifejezés, amivel létrehozzuk/kiszámoljuk az értéket</a:t>
            </a:r>
          </a:p>
          <a:p>
            <a:pPr lvl="1"/>
            <a:r>
              <a:rPr lang="hu-HU" dirty="0" err="1"/>
              <a:t>Code</a:t>
            </a:r>
            <a:r>
              <a:rPr lang="hu-HU" dirty="0"/>
              <a:t> </a:t>
            </a:r>
            <a:r>
              <a:rPr lang="hu-HU" dirty="0" err="1"/>
              <a:t>block</a:t>
            </a:r>
            <a:r>
              <a:rPr lang="hu-HU" dirty="0"/>
              <a:t> (opcionális): összetettebb, jellemzően többsoros, függvényt definiáló Python-kód, amit az </a:t>
            </a:r>
            <a:r>
              <a:rPr lang="hu-HU" dirty="0" err="1"/>
              <a:t>Expressionben</a:t>
            </a:r>
            <a:r>
              <a:rPr lang="hu-HU" dirty="0"/>
              <a:t> fel tudunk használni</a:t>
            </a:r>
          </a:p>
          <a:p>
            <a:pPr lvl="1"/>
            <a:r>
              <a:rPr lang="hu-HU" dirty="0"/>
              <a:t>Data </a:t>
            </a:r>
            <a:r>
              <a:rPr lang="hu-HU" dirty="0" err="1"/>
              <a:t>type</a:t>
            </a:r>
            <a:r>
              <a:rPr lang="hu-HU" dirty="0"/>
              <a:t> (opcionális): kimeneti adattípus</a:t>
            </a:r>
          </a:p>
          <a:p>
            <a:pPr lvl="1"/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44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Új érték számítása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7867650" cy="4754563"/>
          </a:xfrm>
        </p:spPr>
        <p:txBody>
          <a:bodyPr/>
          <a:lstStyle/>
          <a:p>
            <a:r>
              <a:rPr lang="hu-HU" dirty="0"/>
              <a:t>a kifejezés tartalmazhat</a:t>
            </a:r>
          </a:p>
          <a:p>
            <a:pPr lvl="1"/>
            <a:r>
              <a:rPr lang="hu-HU" dirty="0"/>
              <a:t>modellparamétereket</a:t>
            </a:r>
          </a:p>
          <a:p>
            <a:pPr lvl="1"/>
            <a:r>
              <a:rPr lang="hu-HU" dirty="0"/>
              <a:t>egyszerű matematikai műveleteket (+, *, -)</a:t>
            </a:r>
          </a:p>
          <a:p>
            <a:pPr lvl="1"/>
            <a:r>
              <a:rPr lang="hu-HU" dirty="0"/>
              <a:t>szövegösszefűző műveletet (+)</a:t>
            </a:r>
          </a:p>
          <a:p>
            <a:pPr lvl="1"/>
            <a:r>
              <a:rPr lang="hu-HU" dirty="0"/>
              <a:t>matematikai függvényeket (</a:t>
            </a:r>
            <a:r>
              <a:rPr lang="hu-HU" dirty="0" err="1"/>
              <a:t>math.cos</a:t>
            </a:r>
            <a:r>
              <a:rPr lang="hu-HU" dirty="0"/>
              <a:t>(), </a:t>
            </a:r>
            <a:r>
              <a:rPr lang="hu-HU" dirty="0" err="1"/>
              <a:t>math.sqrt</a:t>
            </a:r>
            <a:r>
              <a:rPr lang="hu-HU" dirty="0"/>
              <a:t>())</a:t>
            </a:r>
          </a:p>
          <a:p>
            <a:pPr lvl="1"/>
            <a:r>
              <a:rPr lang="hu-HU" dirty="0"/>
              <a:t>szöveggé alakító függvényt (</a:t>
            </a:r>
            <a:r>
              <a:rPr lang="hu-HU" dirty="0" err="1"/>
              <a:t>str</a:t>
            </a:r>
            <a:r>
              <a:rPr lang="hu-HU" dirty="0"/>
              <a:t>())</a:t>
            </a:r>
          </a:p>
          <a:p>
            <a:pPr lvl="1"/>
            <a:r>
              <a:rPr lang="hu-HU" dirty="0"/>
              <a:t>változókat és függvényeket, amiket a </a:t>
            </a:r>
            <a:r>
              <a:rPr lang="hu-HU" dirty="0" err="1"/>
              <a:t>Code</a:t>
            </a:r>
            <a:r>
              <a:rPr lang="hu-HU" dirty="0"/>
              <a:t> </a:t>
            </a:r>
            <a:r>
              <a:rPr lang="hu-HU" dirty="0" err="1"/>
              <a:t>blockon</a:t>
            </a:r>
            <a:r>
              <a:rPr lang="hu-HU" dirty="0"/>
              <a:t> belül definiálunk</a:t>
            </a:r>
          </a:p>
          <a:p>
            <a:pPr lvl="1"/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5850" y="193222"/>
            <a:ext cx="3303840" cy="295606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5850" y="3332200"/>
            <a:ext cx="3303840" cy="33405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39596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Új érték számítása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6280248" cy="4754563"/>
          </a:xfrm>
        </p:spPr>
        <p:txBody>
          <a:bodyPr/>
          <a:lstStyle/>
          <a:p>
            <a:r>
              <a:rPr lang="hu-HU" dirty="0"/>
              <a:t>paraméterek elérése</a:t>
            </a:r>
          </a:p>
          <a:p>
            <a:pPr lvl="1"/>
            <a:r>
              <a:rPr lang="hu-HU" dirty="0" err="1"/>
              <a:t>%paraméternév%</a:t>
            </a:r>
            <a:r>
              <a:rPr lang="hu-HU" dirty="0"/>
              <a:t> – szám</a:t>
            </a:r>
          </a:p>
          <a:p>
            <a:pPr lvl="1"/>
            <a:r>
              <a:rPr lang="hu-HU" dirty="0"/>
              <a:t>"</a:t>
            </a:r>
            <a:r>
              <a:rPr lang="hu-HU" dirty="0" err="1"/>
              <a:t>%paraméternév%</a:t>
            </a:r>
            <a:r>
              <a:rPr lang="hu-HU" dirty="0"/>
              <a:t>" – szöveg</a:t>
            </a:r>
          </a:p>
          <a:p>
            <a:pPr lvl="1"/>
            <a:r>
              <a:rPr lang="hu-HU" dirty="0" err="1"/>
              <a:t>str</a:t>
            </a:r>
            <a:r>
              <a:rPr lang="hu-HU" dirty="0"/>
              <a:t>(</a:t>
            </a:r>
            <a:r>
              <a:rPr lang="hu-HU" dirty="0" err="1"/>
              <a:t>%paraméternév%</a:t>
            </a:r>
            <a:r>
              <a:rPr lang="hu-HU" dirty="0"/>
              <a:t>) – szám szöveggé alakítva</a:t>
            </a:r>
          </a:p>
          <a:p>
            <a:r>
              <a:rPr lang="hu-HU" dirty="0"/>
              <a:t>a modellbeli eszközök kimenetei %-jel nélkül szerepelnek!</a:t>
            </a:r>
          </a:p>
          <a:p>
            <a:r>
              <a:rPr lang="hu-HU" dirty="0" err="1"/>
              <a:t>escape</a:t>
            </a:r>
            <a:r>
              <a:rPr lang="hu-HU" dirty="0"/>
              <a:t> </a:t>
            </a:r>
            <a:r>
              <a:rPr lang="hu-HU" dirty="0" err="1"/>
              <a:t>character</a:t>
            </a:r>
            <a:r>
              <a:rPr lang="hu-HU" dirty="0"/>
              <a:t>: \</a:t>
            </a:r>
          </a:p>
          <a:p>
            <a:r>
              <a:rPr lang="hu-HU" dirty="0"/>
              <a:t>nehéz ügyesen, hiba nélkül megadni a kifejezést</a:t>
            </a:r>
          </a:p>
          <a:p>
            <a:pPr lvl="1"/>
            <a:r>
              <a:rPr lang="hu-HU" dirty="0"/>
              <a:t>a következő demóban szándékosan a nehezebb dolgokat mutatom be</a:t>
            </a:r>
          </a:p>
          <a:p>
            <a:pPr lvl="1"/>
            <a:r>
              <a:rPr lang="hu-HU" dirty="0"/>
              <a:t>beadandóban egyszerűbb lesz</a:t>
            </a:r>
          </a:p>
          <a:p>
            <a:pPr lvl="1"/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8448" y="1422400"/>
            <a:ext cx="4830356" cy="461546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857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Új érték számítása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készítsünk egy eszközt, ami egy bemeneti vektorra</a:t>
            </a:r>
          </a:p>
          <a:p>
            <a:pPr lvl="1"/>
            <a:r>
              <a:rPr lang="hu-HU" dirty="0"/>
              <a:t>megadott </a:t>
            </a:r>
            <a:r>
              <a:rPr lang="hu-HU" dirty="0" err="1">
                <a:solidFill>
                  <a:srgbClr val="FF0000"/>
                </a:solidFill>
              </a:rPr>
              <a:t>%távolság%</a:t>
            </a:r>
            <a:r>
              <a:rPr lang="hu-HU" dirty="0" err="1"/>
              <a:t>-gal</a:t>
            </a:r>
            <a:r>
              <a:rPr lang="hu-HU" dirty="0"/>
              <a:t> (pl. 100)</a:t>
            </a:r>
          </a:p>
          <a:p>
            <a:pPr lvl="1"/>
            <a:r>
              <a:rPr lang="hu-HU" dirty="0"/>
              <a:t>és </a:t>
            </a:r>
            <a:r>
              <a:rPr lang="hu-HU" dirty="0">
                <a:solidFill>
                  <a:srgbClr val="FF0000"/>
                </a:solidFill>
              </a:rPr>
              <a:t>"</a:t>
            </a:r>
            <a:r>
              <a:rPr lang="hu-HU" dirty="0" err="1">
                <a:solidFill>
                  <a:srgbClr val="FF0000"/>
                </a:solidFill>
              </a:rPr>
              <a:t>%mértékegység%</a:t>
            </a:r>
            <a:r>
              <a:rPr lang="hu-HU" dirty="0">
                <a:solidFill>
                  <a:srgbClr val="FF0000"/>
                </a:solidFill>
              </a:rPr>
              <a:t>"</a:t>
            </a:r>
            <a:r>
              <a:rPr lang="hu-HU" dirty="0" err="1"/>
              <a:t>-gel</a:t>
            </a:r>
            <a:r>
              <a:rPr lang="hu-HU" dirty="0"/>
              <a:t> (pl. "</a:t>
            </a:r>
            <a:r>
              <a:rPr lang="hu-HU" dirty="0" err="1"/>
              <a:t>Meters</a:t>
            </a:r>
            <a:r>
              <a:rPr lang="hu-HU" dirty="0"/>
              <a:t>")</a:t>
            </a:r>
          </a:p>
          <a:p>
            <a:r>
              <a:rPr lang="hu-HU" dirty="0"/>
              <a:t>puffert képez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Analysis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Proximity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Buffer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e puffernek kiszámolja a területét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</a:t>
            </a:r>
            <a:br>
              <a:rPr lang="hu-HU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Add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Geometry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Attributes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ideiglenes vektorréteggé alakítja azt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and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Table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Views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Make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majd a megadott </a:t>
            </a:r>
            <a:r>
              <a:rPr lang="hu-HU" dirty="0">
                <a:solidFill>
                  <a:srgbClr val="FF0000"/>
                </a:solidFill>
              </a:rPr>
              <a:t>%minimum terület%</a:t>
            </a:r>
            <a:r>
              <a:rPr lang="hu-HU" dirty="0"/>
              <a:t>-nél (pl. 2 000 000 m</a:t>
            </a:r>
            <a:r>
              <a:rPr lang="hu-HU" baseline="30000" dirty="0"/>
              <a:t>2</a:t>
            </a:r>
            <a:r>
              <a:rPr lang="hu-HU" dirty="0"/>
              <a:t>-nél) nagyobb elemeket leválogatja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and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Table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Views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Select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Attribute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menti kimeneti </a:t>
            </a:r>
            <a:r>
              <a:rPr lang="hu-HU" dirty="0" err="1"/>
              <a:t>shape</a:t>
            </a:r>
            <a:r>
              <a:rPr lang="hu-HU" dirty="0"/>
              <a:t> file-ként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Copy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414750" y="619534"/>
            <a:ext cx="4625660" cy="31176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87321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Új érték számítása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str</a:t>
            </a:r>
            <a:r>
              <a:rPr lang="en-US" dirty="0"/>
              <a:t>(%</a:t>
            </a:r>
            <a:r>
              <a:rPr lang="en-US" dirty="0" err="1"/>
              <a:t>távolság</a:t>
            </a:r>
            <a:r>
              <a:rPr lang="en-US" dirty="0"/>
              <a:t>%) + " " + "%</a:t>
            </a:r>
            <a:r>
              <a:rPr lang="en-US" dirty="0" err="1"/>
              <a:t>mértékegység</a:t>
            </a:r>
            <a:r>
              <a:rPr lang="en-US" dirty="0"/>
              <a:t>%"</a:t>
            </a:r>
            <a:endParaRPr lang="hu-HU" dirty="0"/>
          </a:p>
          <a:p>
            <a:pPr lvl="1"/>
            <a:r>
              <a:rPr lang="hu-HU" dirty="0" err="1"/>
              <a:t>Linear</a:t>
            </a:r>
            <a:r>
              <a:rPr lang="hu-HU" dirty="0"/>
              <a:t> Unit</a:t>
            </a:r>
          </a:p>
          <a:p>
            <a:r>
              <a:rPr lang="en-US" dirty="0"/>
              <a:t>"\"</a:t>
            </a:r>
            <a:r>
              <a:rPr lang="hu-HU" dirty="0"/>
              <a:t>POLY</a:t>
            </a:r>
            <a:r>
              <a:rPr lang="en-US" dirty="0"/>
              <a:t>_AREA\" &gt; " + </a:t>
            </a:r>
            <a:r>
              <a:rPr lang="en-US" dirty="0" err="1"/>
              <a:t>str</a:t>
            </a:r>
            <a:r>
              <a:rPr lang="en-US" dirty="0"/>
              <a:t>(%minimum </a:t>
            </a:r>
            <a:r>
              <a:rPr lang="en-US" dirty="0" err="1"/>
              <a:t>terület</a:t>
            </a:r>
            <a:r>
              <a:rPr lang="en-US" dirty="0"/>
              <a:t>%)</a:t>
            </a:r>
            <a:endParaRPr lang="hu-HU" dirty="0"/>
          </a:p>
          <a:p>
            <a:pPr lvl="1"/>
            <a:r>
              <a:rPr lang="hu-HU" dirty="0"/>
              <a:t>SQL </a:t>
            </a:r>
            <a:r>
              <a:rPr lang="hu-HU" dirty="0" err="1"/>
              <a:t>Expression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3472274"/>
            <a:ext cx="11878354" cy="259356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781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készíts modelleszközt, amely</a:t>
            </a:r>
          </a:p>
          <a:p>
            <a:pPr lvl="1"/>
            <a:r>
              <a:rPr lang="hu-HU" dirty="0"/>
              <a:t>egy bemeneti raszter (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) és két bemeneti egész szám (Long) alapján</a:t>
            </a:r>
          </a:p>
          <a:p>
            <a:pPr lvl="1"/>
            <a:r>
              <a:rPr lang="hu-HU" dirty="0"/>
              <a:t>képezi a két szám szorzatát egy új változóba, aminek a típusa szám helyett inkább egy konstans raszter ("</a:t>
            </a:r>
            <a:r>
              <a:rPr lang="hu-HU" dirty="0" err="1"/>
              <a:t>Formulated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")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Calculate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Value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készít egy bináris (0/1) rasztert, amely minden cellára jelzi, hogy</a:t>
            </a:r>
            <a:br>
              <a:rPr lang="hu-HU" dirty="0"/>
            </a:br>
            <a:r>
              <a:rPr lang="hu-HU" dirty="0"/>
              <a:t>nagyobb-e, mint a két szám szorzata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Greater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Than</a:t>
            </a:r>
          </a:p>
          <a:p>
            <a:pPr lvl="1"/>
            <a:r>
              <a:rPr lang="hu-HU" dirty="0"/>
              <a:t>és e bináris rasztert poligonná alakítva menti egy kimeneti</a:t>
            </a:r>
            <a:br>
              <a:rPr lang="hu-HU" dirty="0"/>
            </a:br>
            <a:r>
              <a:rPr lang="hu-HU" dirty="0" err="1"/>
              <a:t>shape</a:t>
            </a:r>
            <a:r>
              <a:rPr lang="hu-HU" dirty="0"/>
              <a:t> file-ba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Raster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to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Polygon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80B50731-0D05-F6D9-6D93-6AC9ADCD6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4221" y="2655540"/>
            <a:ext cx="3061374" cy="21368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49143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feladat megoldása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Value</a:t>
            </a:r>
            <a:endParaRPr lang="hu-HU" dirty="0"/>
          </a:p>
          <a:p>
            <a:pPr lvl="1"/>
            <a:r>
              <a:rPr lang="hu-HU" dirty="0"/>
              <a:t>Expression: %x% * %y%</a:t>
            </a:r>
          </a:p>
          <a:p>
            <a:pPr lvl="1"/>
            <a:r>
              <a:rPr lang="hu-HU" dirty="0"/>
              <a:t>Data </a:t>
            </a:r>
            <a:r>
              <a:rPr lang="hu-HU" dirty="0" err="1"/>
              <a:t>Type</a:t>
            </a:r>
            <a:r>
              <a:rPr lang="hu-HU" dirty="0"/>
              <a:t>: </a:t>
            </a:r>
            <a:r>
              <a:rPr lang="hu-HU" dirty="0" err="1"/>
              <a:t>Formulated</a:t>
            </a:r>
            <a:r>
              <a:rPr lang="hu-HU" dirty="0"/>
              <a:t> </a:t>
            </a:r>
            <a:r>
              <a:rPr lang="hu-HU" dirty="0" err="1"/>
              <a:t>Raster</a:t>
            </a:r>
            <a:endParaRPr lang="hu-HU" dirty="0"/>
          </a:p>
          <a:p>
            <a:r>
              <a:rPr lang="hu-HU" dirty="0" err="1"/>
              <a:t>Spatial</a:t>
            </a:r>
            <a:r>
              <a:rPr lang="hu-HU" dirty="0"/>
              <a:t> </a:t>
            </a:r>
            <a:r>
              <a:rPr lang="hu-HU" dirty="0" err="1"/>
              <a:t>Analyst</a:t>
            </a:r>
            <a:r>
              <a:rPr lang="hu-HU" dirty="0"/>
              <a:t> &gt; </a:t>
            </a:r>
            <a:r>
              <a:rPr lang="hu-HU" dirty="0" err="1"/>
              <a:t>Math</a:t>
            </a:r>
            <a:r>
              <a:rPr lang="hu-HU" dirty="0"/>
              <a:t> &gt; </a:t>
            </a:r>
            <a:r>
              <a:rPr lang="hu-HU" dirty="0" err="1"/>
              <a:t>Logical</a:t>
            </a:r>
            <a:r>
              <a:rPr lang="hu-HU" dirty="0"/>
              <a:t> &gt; </a:t>
            </a:r>
            <a:r>
              <a:rPr lang="hu-HU" dirty="0" err="1"/>
              <a:t>Greater</a:t>
            </a:r>
            <a:r>
              <a:rPr lang="hu-HU" dirty="0"/>
              <a:t> Than</a:t>
            </a:r>
          </a:p>
          <a:p>
            <a:r>
              <a:rPr lang="hu-HU" dirty="0"/>
              <a:t>Conversion &gt; </a:t>
            </a:r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Raster</a:t>
            </a:r>
            <a:r>
              <a:rPr lang="hu-HU" dirty="0"/>
              <a:t> &gt;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Polygon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4349" y="3606025"/>
            <a:ext cx="3061374" cy="213685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211" y="3612076"/>
            <a:ext cx="6636658" cy="213080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7833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DC1D732-FC16-6A7D-F220-673317EE4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Hivatkozás darabolása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A7032C6-4272-6B9A-F810-5444E38E81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8944897" cy="4754563"/>
          </a:xfrm>
        </p:spPr>
        <p:txBody>
          <a:bodyPr/>
          <a:lstStyle/>
          <a:p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Path</a:t>
            </a:r>
            <a:endParaRPr lang="hu-HU" dirty="0"/>
          </a:p>
          <a:p>
            <a:pPr lvl="1"/>
            <a:r>
              <a:rPr lang="hu-HU" dirty="0"/>
              <a:t>Input Data </a:t>
            </a:r>
            <a:r>
              <a:rPr lang="hu-HU" dirty="0" err="1"/>
              <a:t>Element</a:t>
            </a:r>
            <a:r>
              <a:rPr lang="hu-HU" dirty="0"/>
              <a:t>: egy bemeneti fájl (pl. </a:t>
            </a:r>
            <a:r>
              <a:rPr lang="hu-HU" dirty="0" err="1"/>
              <a:t>Feature</a:t>
            </a:r>
            <a:br>
              <a:rPr lang="hu-HU" dirty="0"/>
            </a:br>
            <a:r>
              <a:rPr lang="hu-HU" dirty="0" err="1"/>
              <a:t>Class</a:t>
            </a:r>
            <a:r>
              <a:rPr lang="hu-HU" dirty="0"/>
              <a:t> vagy </a:t>
            </a:r>
            <a:r>
              <a:rPr lang="hu-HU" dirty="0" err="1"/>
              <a:t>Raster</a:t>
            </a:r>
            <a:r>
              <a:rPr lang="hu-HU" dirty="0"/>
              <a:t> </a:t>
            </a:r>
            <a:r>
              <a:rPr lang="hu-HU" dirty="0" err="1"/>
              <a:t>Dataset</a:t>
            </a:r>
            <a:r>
              <a:rPr lang="hu-HU" dirty="0"/>
              <a:t> típusú)</a:t>
            </a:r>
          </a:p>
          <a:p>
            <a:pPr lvl="1"/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mit szedjen ki a hivatkozásból</a:t>
            </a:r>
          </a:p>
          <a:p>
            <a:r>
              <a:rPr lang="hu-HU" dirty="0"/>
              <a:t>lehetőségek:</a:t>
            </a:r>
          </a:p>
          <a:p>
            <a:pPr lvl="1"/>
            <a:r>
              <a:rPr lang="en-US" dirty="0"/>
              <a:t>PATH</a:t>
            </a:r>
            <a:r>
              <a:rPr lang="hu-HU" dirty="0"/>
              <a:t>: elérési út</a:t>
            </a:r>
            <a:endParaRPr lang="en-US" dirty="0"/>
          </a:p>
          <a:p>
            <a:pPr lvl="1"/>
            <a:r>
              <a:rPr lang="en-US" dirty="0"/>
              <a:t>FILE</a:t>
            </a:r>
            <a:r>
              <a:rPr lang="hu-HU" dirty="0"/>
              <a:t>: fájlnév kiterjesztéssel</a:t>
            </a:r>
            <a:endParaRPr lang="en-US" dirty="0"/>
          </a:p>
          <a:p>
            <a:pPr lvl="1"/>
            <a:r>
              <a:rPr lang="en-US" dirty="0"/>
              <a:t>NAME</a:t>
            </a:r>
            <a:r>
              <a:rPr lang="hu-HU" dirty="0"/>
              <a:t>: fájlnév kiterjesztés nélkül</a:t>
            </a:r>
            <a:endParaRPr lang="en-US" dirty="0"/>
          </a:p>
          <a:p>
            <a:pPr lvl="1"/>
            <a:r>
              <a:rPr lang="en-US" dirty="0"/>
              <a:t>EXTENSION</a:t>
            </a:r>
            <a:r>
              <a:rPr lang="hu-HU" dirty="0"/>
              <a:t>: kiterjesztés</a:t>
            </a:r>
          </a:p>
          <a:p>
            <a:r>
              <a:rPr lang="hu-HU" dirty="0"/>
              <a:t>az eredmény szöveg (</a:t>
            </a:r>
            <a:r>
              <a:rPr lang="hu-HU" dirty="0" err="1"/>
              <a:t>String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ezért lehet, hogy közvetlen bemenetként nem fogadják az eszközök</a:t>
            </a:r>
          </a:p>
          <a:p>
            <a:pPr lvl="1"/>
            <a:r>
              <a:rPr lang="hu-HU" dirty="0"/>
              <a:t>behelyettesítéssel: %</a:t>
            </a:r>
            <a:r>
              <a:rPr lang="hu-HU" dirty="0" err="1"/>
              <a:t>Value</a:t>
            </a:r>
            <a:r>
              <a:rPr lang="hu-HU" dirty="0"/>
              <a:t>%</a:t>
            </a:r>
          </a:p>
          <a:p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CC6B014-9E06-8BAE-4869-A9555EF9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6E1A7889-253C-51F6-9145-17F810E1B0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696451" y="3858675"/>
            <a:ext cx="2358674" cy="13941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26" name="Picture 2" descr="How to use Parse Path tool">
            <a:extLst>
              <a:ext uri="{FF2B5EF4-FFF2-40B4-BE49-F238E27FC236}">
                <a16:creationId xmlns:a16="http://schemas.microsoft.com/office/drawing/2014/main" id="{FBBBDA46-E84C-7069-E92C-EDFA538F7B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78375" y="1481393"/>
            <a:ext cx="4476750" cy="22574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arse Path (ModelBuilder)—ArcGIS Pro | Documentation">
            <a:extLst>
              <a:ext uri="{FF2B5EF4-FFF2-40B4-BE49-F238E27FC236}">
                <a16:creationId xmlns:a16="http://schemas.microsoft.com/office/drawing/2014/main" id="{24830A36-7BEE-DAEC-2C35-F1F918CEBF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78375" y="3858673"/>
            <a:ext cx="2003775" cy="139419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3382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646DE-65CE-2529-F04D-AC7C76381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47E4FD-0EF4-2BBD-2DD3-7F8F70F41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Hivatkozás darabolása – DEMO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2E33A94-A942-87F5-4E3D-DDA3C56B2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4107425" cy="4754563"/>
          </a:xfrm>
        </p:spPr>
        <p:txBody>
          <a:bodyPr/>
          <a:lstStyle/>
          <a:p>
            <a:r>
              <a:rPr lang="hu-HU" dirty="0"/>
              <a:t>készítsünk egy modelleszközt</a:t>
            </a:r>
          </a:p>
          <a:p>
            <a:r>
              <a:rPr lang="hu-HU" dirty="0"/>
              <a:t>ami egy poligonos bemeneti fájl poligonjaiba létrehoz 10-10 véletlen pontot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Sampling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Create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Random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Points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és a felhasználó által megadott néven menti az eredményt</a:t>
            </a:r>
          </a:p>
          <a:p>
            <a:pPr lvl="1"/>
            <a:r>
              <a:rPr lang="hu-HU" dirty="0"/>
              <a:t>ugyanabba a mappába, amiben a bemeneti fájl megtalálható</a:t>
            </a:r>
          </a:p>
          <a:p>
            <a:pPr lvl="1"/>
            <a:r>
              <a:rPr lang="hu-HU" dirty="0"/>
              <a:t>előfeltétel szükséges!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5978ADB-FF52-23C0-63C2-2D0FD6026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91BBFEC2-3B4E-8F70-288C-F3D588DBD1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497183" y="4485530"/>
            <a:ext cx="2555704" cy="15106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Kép 6">
            <a:extLst>
              <a:ext uri="{FF2B5EF4-FFF2-40B4-BE49-F238E27FC236}">
                <a16:creationId xmlns:a16="http://schemas.microsoft.com/office/drawing/2014/main" id="{582ABF36-E866-76C7-2F30-65EF4F8E18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45625" y="4485530"/>
            <a:ext cx="4434349" cy="15106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DC39C9C7-9A41-64CA-D026-A8808CF8A6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5625" y="1513878"/>
            <a:ext cx="4434349" cy="284818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72336371-F869-5DA4-8590-039810696F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7183" y="1513878"/>
            <a:ext cx="2555704" cy="28481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Téglalap 11">
            <a:extLst>
              <a:ext uri="{FF2B5EF4-FFF2-40B4-BE49-F238E27FC236}">
                <a16:creationId xmlns:a16="http://schemas.microsoft.com/office/drawing/2014/main" id="{28938E60-4CE0-FB05-9509-C12F2F64EE2A}"/>
              </a:ext>
            </a:extLst>
          </p:cNvPr>
          <p:cNvSpPr/>
          <p:nvPr/>
        </p:nvSpPr>
        <p:spPr>
          <a:xfrm>
            <a:off x="9576618" y="1799302"/>
            <a:ext cx="2330247" cy="59283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804CC869-AA32-56FC-85E2-552395F92DB7}"/>
              </a:ext>
            </a:extLst>
          </p:cNvPr>
          <p:cNvSpPr/>
          <p:nvPr/>
        </p:nvSpPr>
        <p:spPr>
          <a:xfrm>
            <a:off x="7266038" y="4866967"/>
            <a:ext cx="432619" cy="23597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122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BF0DD39-BFFF-2E88-D0C3-6FD9272BF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Mezőérték kinyerése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615697C-B27D-A7B6-C167-EF2CBCBB3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attribútumtáblából kinyer egy értéket</a:t>
            </a:r>
          </a:p>
          <a:p>
            <a:pPr lvl="1"/>
            <a:r>
              <a:rPr lang="hu-HU" dirty="0"/>
              <a:t>első sorból</a:t>
            </a:r>
          </a:p>
          <a:p>
            <a:pPr lvl="1"/>
            <a:r>
              <a:rPr lang="hu-HU" dirty="0"/>
              <a:t>megadott oszlopból (mezőből) </a:t>
            </a:r>
          </a:p>
          <a:p>
            <a:r>
              <a:rPr lang="hu-HU" dirty="0" err="1"/>
              <a:t>Get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Value</a:t>
            </a:r>
            <a:endParaRPr lang="hu-HU" dirty="0"/>
          </a:p>
          <a:p>
            <a:pPr lvl="1"/>
            <a:r>
              <a:rPr lang="hu-HU" dirty="0"/>
              <a:t>Input </a:t>
            </a:r>
            <a:r>
              <a:rPr lang="hu-HU" dirty="0" err="1"/>
              <a:t>Table</a:t>
            </a:r>
            <a:r>
              <a:rPr lang="hu-HU" dirty="0"/>
              <a:t>: táblázat (</a:t>
            </a:r>
            <a:r>
              <a:rPr lang="hu-HU" dirty="0" err="1"/>
              <a:t>attibútumtáblával</a:t>
            </a:r>
            <a:r>
              <a:rPr lang="hu-HU" dirty="0"/>
              <a:t> bíró réteg)</a:t>
            </a:r>
          </a:p>
          <a:p>
            <a:pPr lvl="1"/>
            <a:r>
              <a:rPr lang="hu-HU" dirty="0" err="1"/>
              <a:t>Field</a:t>
            </a:r>
            <a:r>
              <a:rPr lang="hu-HU" dirty="0"/>
              <a:t>: mező neve</a:t>
            </a:r>
          </a:p>
          <a:p>
            <a:pPr lvl="1"/>
            <a:r>
              <a:rPr lang="hu-HU" dirty="0"/>
              <a:t>Data </a:t>
            </a:r>
            <a:r>
              <a:rPr lang="hu-HU" dirty="0" err="1"/>
              <a:t>Type</a:t>
            </a:r>
            <a:r>
              <a:rPr lang="hu-HU" dirty="0"/>
              <a:t>: milyen típusként nyerje ki az értéket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BF2B257-8B13-BB6B-5C1F-BDDA1B2DB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07B9DBD2-B949-976D-A819-3FC9B2465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16" y="1548094"/>
            <a:ext cx="3656152" cy="266160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19507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BEFC1E-560D-EEC9-8981-FA3690EB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0E902F9-2840-ABCD-444D-8DC037B63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196E2EC-2C27-50E9-C84D-5CB6A018E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169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E30726-1FC1-8887-A90F-4301B0E36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Mezőérték kinyerése – DEMO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757F94B-127C-2CA6-F797-578115F77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22400"/>
            <a:ext cx="5562600" cy="4762089"/>
          </a:xfrm>
        </p:spPr>
        <p:txBody>
          <a:bodyPr/>
          <a:lstStyle/>
          <a:p>
            <a:r>
              <a:rPr lang="hu-HU" dirty="0"/>
              <a:t>hozzunk létre másolatot a </a:t>
            </a:r>
            <a:r>
              <a:rPr lang="hu-HU" dirty="0" err="1"/>
              <a:t>kozeptajak</a:t>
            </a:r>
            <a:r>
              <a:rPr lang="hu-HU" dirty="0"/>
              <a:t> rétegből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Copy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adjunk a másolathoz egy új, valós szám (</a:t>
            </a:r>
            <a:r>
              <a:rPr lang="hu-HU" dirty="0" err="1"/>
              <a:t>Double</a:t>
            </a:r>
            <a:r>
              <a:rPr lang="hu-HU" dirty="0"/>
              <a:t>) típusú oszlopot "</a:t>
            </a:r>
            <a:r>
              <a:rPr lang="hu-HU" dirty="0" err="1"/>
              <a:t>ter_arany</a:t>
            </a:r>
            <a:r>
              <a:rPr lang="hu-HU" dirty="0"/>
              <a:t>" néven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Add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számítsuk ki egy egysoros táblázatba a hektárban mért terület (</a:t>
            </a:r>
            <a:r>
              <a:rPr lang="hu-HU" dirty="0" err="1"/>
              <a:t>ter_ha</a:t>
            </a:r>
            <a:r>
              <a:rPr lang="hu-HU" dirty="0"/>
              <a:t>) összegét (Magyarország területét)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Analysis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Statistics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Summary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Statistics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az új oszlopba számítsuk ki minden poligonra, hogy a területe az ország területének hány százalékát teszi ki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Data Management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Calculate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AE2EF69-3297-5510-E15D-5EB694373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A81AB49-399C-6C2C-6838-FA403C551F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400801" y="1503411"/>
            <a:ext cx="5651243" cy="412063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églalap 6">
            <a:extLst>
              <a:ext uri="{FF2B5EF4-FFF2-40B4-BE49-F238E27FC236}">
                <a16:creationId xmlns:a16="http://schemas.microsoft.com/office/drawing/2014/main" id="{99F6BEA9-0B69-01C3-446F-13B2E3748370}"/>
              </a:ext>
            </a:extLst>
          </p:cNvPr>
          <p:cNvSpPr/>
          <p:nvPr/>
        </p:nvSpPr>
        <p:spPr>
          <a:xfrm>
            <a:off x="11208774" y="4119713"/>
            <a:ext cx="501446" cy="10618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4158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BE30726-1FC1-8887-A90F-4301B0E36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Mezőérték kinyerése – DEMO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757F94B-127C-2CA6-F797-578115F77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1"/>
            <a:ext cx="6368845" cy="3385574"/>
          </a:xfrm>
        </p:spPr>
        <p:txBody>
          <a:bodyPr/>
          <a:lstStyle/>
          <a:p>
            <a:r>
              <a:rPr lang="hu-HU" dirty="0"/>
              <a:t>Data Management &gt; </a:t>
            </a:r>
            <a:r>
              <a:rPr lang="hu-HU" dirty="0" err="1"/>
              <a:t>Features</a:t>
            </a:r>
            <a:r>
              <a:rPr lang="hu-HU" dirty="0"/>
              <a:t> &gt;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pPr lvl="1"/>
            <a:r>
              <a:rPr lang="hu-HU" dirty="0"/>
              <a:t>Output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: </a:t>
            </a:r>
            <a:r>
              <a:rPr lang="hu-HU" dirty="0" err="1"/>
              <a:t>kozeptajak_masolat.shp</a:t>
            </a:r>
            <a:endParaRPr lang="hu-HU" dirty="0"/>
          </a:p>
          <a:p>
            <a:r>
              <a:rPr lang="hu-HU" dirty="0"/>
              <a:t>Data Management &gt; </a:t>
            </a:r>
            <a:r>
              <a:rPr lang="hu-HU" dirty="0" err="1"/>
              <a:t>Fields</a:t>
            </a:r>
            <a:r>
              <a:rPr lang="hu-HU" dirty="0"/>
              <a:t> &gt; Add </a:t>
            </a:r>
            <a:r>
              <a:rPr lang="hu-HU" dirty="0" err="1"/>
              <a:t>Field</a:t>
            </a:r>
            <a:endParaRPr lang="hu-HU" dirty="0"/>
          </a:p>
          <a:p>
            <a:pPr lvl="1"/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Name</a:t>
            </a:r>
            <a:r>
              <a:rPr lang="hu-HU" dirty="0"/>
              <a:t>: </a:t>
            </a:r>
            <a:r>
              <a:rPr lang="hu-HU" dirty="0" err="1"/>
              <a:t>ter_arany</a:t>
            </a:r>
            <a:endParaRPr lang="hu-HU" dirty="0"/>
          </a:p>
          <a:p>
            <a:pPr lvl="1"/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</a:t>
            </a:r>
            <a:r>
              <a:rPr lang="hu-HU" dirty="0" err="1"/>
              <a:t>Double</a:t>
            </a:r>
            <a:endParaRPr lang="hu-HU" dirty="0"/>
          </a:p>
          <a:p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Statistics</a:t>
            </a:r>
            <a:r>
              <a:rPr lang="hu-HU" dirty="0"/>
              <a:t> &gt; </a:t>
            </a:r>
            <a:r>
              <a:rPr lang="hu-HU" dirty="0" err="1"/>
              <a:t>Summary</a:t>
            </a:r>
            <a:r>
              <a:rPr lang="hu-HU" dirty="0"/>
              <a:t> </a:t>
            </a:r>
            <a:r>
              <a:rPr lang="hu-HU" dirty="0" err="1"/>
              <a:t>Statistics</a:t>
            </a:r>
            <a:endParaRPr lang="hu-HU" dirty="0"/>
          </a:p>
          <a:p>
            <a:pPr lvl="1"/>
            <a:r>
              <a:rPr lang="hu-HU" dirty="0"/>
              <a:t>Output </a:t>
            </a:r>
            <a:r>
              <a:rPr lang="hu-HU" dirty="0" err="1"/>
              <a:t>Table</a:t>
            </a:r>
            <a:r>
              <a:rPr lang="hu-HU" dirty="0"/>
              <a:t>: </a:t>
            </a:r>
            <a:r>
              <a:rPr lang="hu-HU" dirty="0" err="1"/>
              <a:t>osszeg.dbf</a:t>
            </a:r>
            <a:endParaRPr lang="hu-HU" dirty="0"/>
          </a:p>
          <a:p>
            <a:pPr lvl="1"/>
            <a:r>
              <a:rPr lang="hu-HU" dirty="0" err="1"/>
              <a:t>Statistics</a:t>
            </a:r>
            <a:r>
              <a:rPr lang="hu-HU" dirty="0"/>
              <a:t> </a:t>
            </a:r>
            <a:r>
              <a:rPr lang="hu-HU" dirty="0" err="1"/>
              <a:t>Filed</a:t>
            </a:r>
            <a:r>
              <a:rPr lang="hu-HU" dirty="0"/>
              <a:t>(s): </a:t>
            </a:r>
            <a:r>
              <a:rPr lang="hu-HU" dirty="0" err="1"/>
              <a:t>ter_ha</a:t>
            </a:r>
            <a:r>
              <a:rPr lang="hu-HU" dirty="0"/>
              <a:t>, SUM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AE2EF69-3297-5510-E15D-5EB694373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CD231954-1AD0-594A-F3B5-AFEA4520AC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7987" y="4807974"/>
            <a:ext cx="11926530" cy="12790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Kép 11">
            <a:extLst>
              <a:ext uri="{FF2B5EF4-FFF2-40B4-BE49-F238E27FC236}">
                <a16:creationId xmlns:a16="http://schemas.microsoft.com/office/drawing/2014/main" id="{FAD3137E-80C9-51FB-6EA2-096BCD3960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7867" y="2185680"/>
            <a:ext cx="3676650" cy="24669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53327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4DA6AE-007E-0EB3-4015-9D277BC4E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A5D79D1-4D55-B9AF-EEF9-1E188B24A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Mezőérték kinyerése – DEMO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745C21A-A2C1-3024-59B6-35E812F10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1"/>
            <a:ext cx="6368845" cy="3385574"/>
          </a:xfrm>
        </p:spPr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Get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Value</a:t>
            </a:r>
            <a:endParaRPr lang="hu-HU" dirty="0"/>
          </a:p>
          <a:p>
            <a:pPr lvl="1"/>
            <a:r>
              <a:rPr lang="hu-HU" dirty="0" err="1"/>
              <a:t>Field</a:t>
            </a:r>
            <a:r>
              <a:rPr lang="hu-HU" dirty="0"/>
              <a:t>: </a:t>
            </a:r>
            <a:r>
              <a:rPr lang="hu-HU" dirty="0" err="1"/>
              <a:t>SUM_ter_ha</a:t>
            </a:r>
            <a:endParaRPr lang="hu-HU" dirty="0"/>
          </a:p>
          <a:p>
            <a:pPr lvl="1"/>
            <a:r>
              <a:rPr lang="hu-HU" dirty="0"/>
              <a:t>Data </a:t>
            </a:r>
            <a:r>
              <a:rPr lang="hu-HU" dirty="0" err="1"/>
              <a:t>Type</a:t>
            </a:r>
            <a:r>
              <a:rPr lang="hu-HU" dirty="0"/>
              <a:t>: </a:t>
            </a:r>
            <a:r>
              <a:rPr lang="hu-HU" dirty="0" err="1"/>
              <a:t>Double</a:t>
            </a:r>
            <a:endParaRPr lang="hu-HU" dirty="0"/>
          </a:p>
          <a:p>
            <a:pPr lvl="1"/>
            <a:r>
              <a:rPr lang="hu-HU" dirty="0"/>
              <a:t>nevezzük át a kimenetét </a:t>
            </a:r>
            <a:r>
              <a:rPr lang="hu-HU" dirty="0" err="1"/>
              <a:t>teruletosszeg</a:t>
            </a:r>
            <a:r>
              <a:rPr lang="hu-HU" dirty="0"/>
              <a:t>-re</a:t>
            </a:r>
          </a:p>
          <a:p>
            <a:r>
              <a:rPr lang="hu-HU" dirty="0"/>
              <a:t>Data Management &gt; </a:t>
            </a:r>
            <a:r>
              <a:rPr lang="hu-HU" dirty="0" err="1"/>
              <a:t>Fields</a:t>
            </a:r>
            <a:r>
              <a:rPr lang="hu-HU" dirty="0"/>
              <a:t> &gt;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Field</a:t>
            </a:r>
            <a:endParaRPr lang="hu-HU" dirty="0"/>
          </a:p>
          <a:p>
            <a:pPr lvl="1"/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Name</a:t>
            </a:r>
            <a:r>
              <a:rPr lang="hu-HU" dirty="0"/>
              <a:t>: </a:t>
            </a:r>
            <a:r>
              <a:rPr lang="hu-HU" dirty="0" err="1"/>
              <a:t>ter_arany</a:t>
            </a:r>
            <a:endParaRPr lang="hu-HU" dirty="0"/>
          </a:p>
          <a:p>
            <a:pPr lvl="1"/>
            <a:r>
              <a:rPr lang="hu-HU" dirty="0"/>
              <a:t>Expression: [</a:t>
            </a:r>
            <a:r>
              <a:rPr lang="hu-HU" dirty="0" err="1"/>
              <a:t>ter_ha</a:t>
            </a:r>
            <a:r>
              <a:rPr lang="hu-HU" dirty="0"/>
              <a:t>] / %</a:t>
            </a:r>
            <a:r>
              <a:rPr lang="hu-HU" dirty="0" err="1"/>
              <a:t>teruletosszeg</a:t>
            </a:r>
            <a:r>
              <a:rPr lang="hu-HU" dirty="0"/>
              <a:t>% * 100</a:t>
            </a:r>
          </a:p>
          <a:p>
            <a:pPr lvl="1"/>
            <a:r>
              <a:rPr lang="hu-HU" dirty="0"/>
              <a:t>előfeltétel: </a:t>
            </a:r>
            <a:r>
              <a:rPr lang="hu-HU" dirty="0" err="1"/>
              <a:t>teruletosszeg</a:t>
            </a:r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8CA5DF5-2EDE-3F6F-A317-5CE4E7EE5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7ABBFB27-8068-1193-6119-7F64731C93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7987" y="4807974"/>
            <a:ext cx="11926530" cy="127906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AFB9C7D1-9748-C157-97DB-9249C13FD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6516" y="2427191"/>
            <a:ext cx="3048002" cy="22642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Kép 9">
            <a:extLst>
              <a:ext uri="{FF2B5EF4-FFF2-40B4-BE49-F238E27FC236}">
                <a16:creationId xmlns:a16="http://schemas.microsoft.com/office/drawing/2014/main" id="{26F78ECE-AD5E-09F4-1C90-E37D5DF27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6515" y="96621"/>
            <a:ext cx="3048001" cy="221888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2602048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686454-EF62-C6E8-709E-E822C87D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48EDD75-506F-0633-B4D4-07D99A695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hozzál létre egy modellt, ami a következőket csinálja</a:t>
            </a:r>
          </a:p>
          <a:p>
            <a:pPr lvl="1"/>
            <a:r>
              <a:rPr lang="hu-HU" dirty="0"/>
              <a:t>szövegként (</a:t>
            </a:r>
            <a:r>
              <a:rPr lang="hu-HU" dirty="0" err="1"/>
              <a:t>String</a:t>
            </a:r>
            <a:r>
              <a:rPr lang="hu-HU" dirty="0"/>
              <a:t>) kinyeri a </a:t>
            </a:r>
            <a:r>
              <a:rPr lang="hu-HU" dirty="0" err="1"/>
              <a:t>patakok.shp</a:t>
            </a:r>
            <a:r>
              <a:rPr lang="hu-HU" dirty="0"/>
              <a:t> fájl (nem az esetlegesen a rétegkezelőben található patakok réteg!) első elemének méretkategóriáját (SIZE_CAT mező) a "</a:t>
            </a:r>
            <a:r>
              <a:rPr lang="hu-HU" dirty="0" err="1"/>
              <a:t>meretkategoria</a:t>
            </a:r>
            <a:r>
              <a:rPr lang="hu-HU" dirty="0"/>
              <a:t>" nevű változóba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Get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Field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Value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kinyeri az </a:t>
            </a:r>
            <a:r>
              <a:rPr lang="hu-HU" dirty="0" err="1"/>
              <a:t>shp</a:t>
            </a:r>
            <a:r>
              <a:rPr lang="hu-HU" dirty="0"/>
              <a:t>-fájl elérési útját az "</a:t>
            </a:r>
            <a:r>
              <a:rPr lang="hu-HU" dirty="0" err="1"/>
              <a:t>eleresi_ut</a:t>
            </a:r>
            <a:r>
              <a:rPr lang="hu-HU" dirty="0"/>
              <a:t>" változóba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Parse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Path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ideiglenes vektorréteget készít az </a:t>
            </a:r>
            <a:r>
              <a:rPr lang="hu-HU" dirty="0" err="1"/>
              <a:t>shp</a:t>
            </a:r>
            <a:r>
              <a:rPr lang="hu-HU" dirty="0"/>
              <a:t>-fájlból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Make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összeállít egy keresőkifejezést (SQL Expression) "</a:t>
            </a:r>
            <a:r>
              <a:rPr lang="hu-HU" dirty="0" err="1"/>
              <a:t>keresokifejezes</a:t>
            </a:r>
            <a:r>
              <a:rPr lang="hu-HU" dirty="0"/>
              <a:t>" néven, amivel leválogathatjuk az ugyanilyen méretkategóriába eső összes patakot (</a:t>
            </a:r>
            <a:r>
              <a:rPr lang="hu-HU" dirty="0" err="1"/>
              <a:t>escape</a:t>
            </a:r>
            <a:r>
              <a:rPr lang="hu-HU" dirty="0"/>
              <a:t> karakter és aposztróf!)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Calculate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Value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elvégzi a leválogatást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Select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Layer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by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Attribute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hu-HU" dirty="0"/>
              <a:t>az eredményt menti ugyanabba a mappába, amiben a </a:t>
            </a:r>
            <a:r>
              <a:rPr lang="hu-HU" dirty="0" err="1"/>
              <a:t>patakok.shp</a:t>
            </a:r>
            <a:r>
              <a:rPr lang="hu-HU" dirty="0"/>
              <a:t>-fájl volt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Copy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ne felejts el előfeltételeket beiktatni!</a:t>
            </a:r>
          </a:p>
          <a:p>
            <a:pPr lvl="1"/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4D0CD0D-5AD7-55BE-9972-4C82C94F8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717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9523D9-7C3F-9D78-AA38-98BC120E5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megoldása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ABD7C39-94E5-F6C6-DB64-CC3EE9028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7725229" cy="2471175"/>
          </a:xfrm>
        </p:spPr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Get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Value</a:t>
            </a:r>
            <a:endParaRPr lang="hu-HU" dirty="0"/>
          </a:p>
          <a:p>
            <a:pPr lvl="1"/>
            <a:r>
              <a:rPr lang="hu-HU" dirty="0" err="1"/>
              <a:t>Field</a:t>
            </a:r>
            <a:r>
              <a:rPr lang="hu-HU" dirty="0"/>
              <a:t>: SIZE_CAT</a:t>
            </a:r>
          </a:p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Path</a:t>
            </a:r>
            <a:endParaRPr lang="hu-HU" dirty="0"/>
          </a:p>
          <a:p>
            <a:pPr lvl="1"/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: PATH</a:t>
            </a:r>
          </a:p>
          <a:p>
            <a:r>
              <a:rPr lang="en-US" dirty="0"/>
              <a:t>Data Management &gt; Layers and Table Views &gt; </a:t>
            </a:r>
            <a:r>
              <a:rPr lang="hu-HU" dirty="0" err="1"/>
              <a:t>Make</a:t>
            </a:r>
            <a:r>
              <a:rPr lang="hu-HU" dirty="0"/>
              <a:t>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Layer</a:t>
            </a:r>
            <a:endParaRPr lang="hu-HU" dirty="0"/>
          </a:p>
          <a:p>
            <a:pPr lvl="1"/>
            <a:r>
              <a:rPr lang="hu-HU" dirty="0"/>
              <a:t>Output </a:t>
            </a:r>
            <a:r>
              <a:rPr lang="hu-HU" dirty="0" err="1"/>
              <a:t>Layer</a:t>
            </a:r>
            <a:r>
              <a:rPr lang="hu-HU" dirty="0"/>
              <a:t>: </a:t>
            </a:r>
            <a:r>
              <a:rPr lang="hu-HU" dirty="0" err="1"/>
              <a:t>patakok_reteg</a:t>
            </a:r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B8497BA-2B9D-21EF-CA7D-7B2C78C17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F97E0F58-6572-0E3E-A939-14BEE4440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93" y="3893575"/>
            <a:ext cx="11945920" cy="28481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493F86F7-A8C4-4ED5-BC9F-0CC5F4EB7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3429" y="322426"/>
            <a:ext cx="3517683" cy="34146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58005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76416-7AA6-E8CE-A546-7B31FA22E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D06D17-D165-C8F2-9490-AA6EA63B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2. feladat megoldása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6A5599-AE73-84A6-4E2E-46C1F0F20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8227142" cy="2471175"/>
          </a:xfrm>
        </p:spPr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r>
              <a:rPr lang="hu-HU" dirty="0"/>
              <a:t> &gt; </a:t>
            </a:r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Value</a:t>
            </a:r>
            <a:endParaRPr lang="hu-HU" dirty="0"/>
          </a:p>
          <a:p>
            <a:pPr lvl="1"/>
            <a:r>
              <a:rPr lang="hu-HU" dirty="0"/>
              <a:t>Expression: "</a:t>
            </a:r>
            <a:r>
              <a:rPr lang="hu-HU" dirty="0">
                <a:solidFill>
                  <a:srgbClr val="FF0000"/>
                </a:solidFill>
              </a:rPr>
              <a:t>\"</a:t>
            </a:r>
            <a:r>
              <a:rPr lang="hu-HU" dirty="0"/>
              <a:t>SIZE_CAT</a:t>
            </a:r>
            <a:r>
              <a:rPr lang="hu-HU" dirty="0">
                <a:solidFill>
                  <a:srgbClr val="FF0000"/>
                </a:solidFill>
              </a:rPr>
              <a:t>\"</a:t>
            </a:r>
            <a:r>
              <a:rPr lang="hu-HU" dirty="0"/>
              <a:t> = </a:t>
            </a:r>
            <a:r>
              <a:rPr lang="hu-HU" dirty="0">
                <a:solidFill>
                  <a:srgbClr val="FF0000"/>
                </a:solidFill>
              </a:rPr>
              <a:t>'</a:t>
            </a:r>
            <a:r>
              <a:rPr lang="hu-HU" dirty="0"/>
              <a:t>" + "%</a:t>
            </a:r>
            <a:r>
              <a:rPr lang="hu-HU" dirty="0" err="1"/>
              <a:t>meretkategoria</a:t>
            </a:r>
            <a:r>
              <a:rPr lang="hu-HU" dirty="0"/>
              <a:t>%" + "</a:t>
            </a:r>
            <a:r>
              <a:rPr lang="hu-HU" dirty="0">
                <a:solidFill>
                  <a:srgbClr val="FF0000"/>
                </a:solidFill>
              </a:rPr>
              <a:t>'</a:t>
            </a:r>
            <a:r>
              <a:rPr lang="hu-HU" dirty="0"/>
              <a:t>"</a:t>
            </a:r>
          </a:p>
          <a:p>
            <a:pPr lvl="1"/>
            <a:r>
              <a:rPr lang="hu-HU" dirty="0"/>
              <a:t>Data </a:t>
            </a:r>
            <a:r>
              <a:rPr lang="hu-HU" dirty="0" err="1"/>
              <a:t>Type</a:t>
            </a:r>
            <a:r>
              <a:rPr lang="hu-HU" dirty="0"/>
              <a:t>: SQL Expression</a:t>
            </a:r>
          </a:p>
          <a:p>
            <a:r>
              <a:rPr lang="en-US" dirty="0"/>
              <a:t>Data Management &gt; Layers and Table Views &gt; </a:t>
            </a:r>
            <a:r>
              <a:rPr lang="hu-HU" dirty="0" err="1"/>
              <a:t>Select</a:t>
            </a:r>
            <a:r>
              <a:rPr lang="hu-HU" dirty="0"/>
              <a:t> </a:t>
            </a:r>
            <a:r>
              <a:rPr lang="hu-HU" dirty="0" err="1"/>
              <a:t>Layer</a:t>
            </a:r>
            <a:r>
              <a:rPr lang="hu-HU" dirty="0"/>
              <a:t> </a:t>
            </a:r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Attribute</a:t>
            </a:r>
            <a:endParaRPr lang="hu-HU" dirty="0"/>
          </a:p>
          <a:p>
            <a:r>
              <a:rPr lang="en-US" dirty="0"/>
              <a:t>Data Management &gt; </a:t>
            </a:r>
            <a:r>
              <a:rPr lang="hu-HU" dirty="0" err="1"/>
              <a:t>Features</a:t>
            </a:r>
            <a:r>
              <a:rPr lang="en-US" dirty="0"/>
              <a:t> &gt; </a:t>
            </a:r>
            <a:r>
              <a:rPr lang="hu-HU" dirty="0" err="1"/>
              <a:t>Copy</a:t>
            </a:r>
            <a:r>
              <a:rPr lang="hu-HU" dirty="0"/>
              <a:t> </a:t>
            </a:r>
            <a:r>
              <a:rPr lang="hu-HU" dirty="0" err="1"/>
              <a:t>Features</a:t>
            </a:r>
            <a:endParaRPr lang="hu-HU" dirty="0"/>
          </a:p>
          <a:p>
            <a:pPr lvl="1"/>
            <a:r>
              <a:rPr lang="hu-HU" dirty="0"/>
              <a:t>Output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: </a:t>
            </a:r>
            <a:r>
              <a:rPr lang="nn-NO" dirty="0"/>
              <a:t>%eleresi_ut%\levalogatott_patakok.shp</a:t>
            </a:r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ED5520F-95C9-589F-28AA-0E40936C6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8ED920A2-A254-B3F0-AFA3-D1CC5D45A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93" y="3893575"/>
            <a:ext cx="11945920" cy="28481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6EE955AB-4DEE-00A9-2947-09EEC6F5D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5342" y="1415600"/>
            <a:ext cx="3015771" cy="231669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954201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267C75-DEC8-D608-D420-3B575CC3E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Léptetők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E861428D-D901-8549-F64D-AD41F1DEF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A8A5A2A-29C2-C231-E270-FC7EDEAB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9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Léptetők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0"/>
            <a:ext cx="5524393" cy="4754563"/>
          </a:xfrm>
        </p:spPr>
        <p:txBody>
          <a:bodyPr/>
          <a:lstStyle/>
          <a:p>
            <a:r>
              <a:rPr lang="hu-HU" dirty="0"/>
              <a:t>egy modellben csak egy léptető szerepelhet</a:t>
            </a:r>
          </a:p>
          <a:p>
            <a:pPr lvl="1"/>
            <a:r>
              <a:rPr lang="hu-HU" dirty="0"/>
              <a:t>ha már van benne léptető, nem tudunk másikat beszúrni</a:t>
            </a:r>
          </a:p>
          <a:p>
            <a:r>
              <a:rPr lang="hu-HU" dirty="0"/>
              <a:t>de egy modellbe beszúrhatunk egy már meglévő (akár léptetőt is tartalmazó) modelleszközt</a:t>
            </a:r>
          </a:p>
          <a:p>
            <a:pPr lvl="1"/>
            <a:r>
              <a:rPr lang="hu-HU" dirty="0"/>
              <a:t>egymásba ágyazott (</a:t>
            </a:r>
            <a:r>
              <a:rPr lang="hu-HU" dirty="0" err="1"/>
              <a:t>nested</a:t>
            </a:r>
            <a:r>
              <a:rPr lang="hu-HU" dirty="0"/>
              <a:t>) modell / </a:t>
            </a:r>
            <a:r>
              <a:rPr lang="hu-HU" dirty="0" err="1"/>
              <a:t>almodell</a:t>
            </a:r>
            <a:r>
              <a:rPr lang="hu-HU" dirty="0"/>
              <a:t> (</a:t>
            </a:r>
            <a:r>
              <a:rPr lang="hu-HU" dirty="0" err="1"/>
              <a:t>submodel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így tehát több léptetőt is használhatunk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2593" y="1422401"/>
            <a:ext cx="5686233" cy="46781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269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CA0E-CAE5-7FF9-04B9-A657B7753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A0524C-C6E6-602C-44D8-62CEAFB75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Léptetők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A90E957-08DB-02A1-5120-A3D9D4E25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5524393" cy="4754563"/>
          </a:xfrm>
        </p:spPr>
        <p:txBody>
          <a:bodyPr/>
          <a:lstStyle/>
          <a:p>
            <a:r>
              <a:rPr lang="hu-HU" dirty="0"/>
              <a:t>egy modellben csak egy léptető szerepelhet</a:t>
            </a:r>
          </a:p>
          <a:p>
            <a:pPr lvl="1"/>
            <a:r>
              <a:rPr lang="hu-HU" dirty="0"/>
              <a:t>ha már van benne léptető, nem tudunk másikat beszúrni</a:t>
            </a:r>
          </a:p>
          <a:p>
            <a:r>
              <a:rPr lang="hu-HU" dirty="0"/>
              <a:t>de egy modellbe beszúrhatunk egy már meglévő (akár léptetőt is tartalmazó) modelleszközt</a:t>
            </a:r>
          </a:p>
          <a:p>
            <a:pPr lvl="1"/>
            <a:r>
              <a:rPr lang="hu-HU" dirty="0"/>
              <a:t>egymásba ágyazott (</a:t>
            </a:r>
            <a:r>
              <a:rPr lang="hu-HU" dirty="0" err="1"/>
              <a:t>nested</a:t>
            </a:r>
            <a:r>
              <a:rPr lang="hu-HU" dirty="0"/>
              <a:t>) modell / </a:t>
            </a:r>
            <a:r>
              <a:rPr lang="hu-HU" dirty="0" err="1"/>
              <a:t>almodell</a:t>
            </a:r>
            <a:r>
              <a:rPr lang="hu-HU" dirty="0"/>
              <a:t> (</a:t>
            </a:r>
            <a:r>
              <a:rPr lang="hu-HU" dirty="0" err="1"/>
              <a:t>submodel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így tehát több léptetőt is használhatunk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10AE570-B932-CF8B-2A8D-BE9784633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1BD4238-F317-4B13-8CE9-5A71F41B8E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62593" y="1422401"/>
            <a:ext cx="5686233" cy="467811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D92C0146-A059-AE2F-84BD-2D168F5F6574}"/>
              </a:ext>
            </a:extLst>
          </p:cNvPr>
          <p:cNvSpPr/>
          <p:nvPr/>
        </p:nvSpPr>
        <p:spPr>
          <a:xfrm rot="1225821">
            <a:off x="2792521" y="3716181"/>
            <a:ext cx="3749553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–  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NEM MUTATOM BE  –</a:t>
            </a:r>
          </a:p>
        </p:txBody>
      </p:sp>
    </p:spTree>
    <p:extLst>
      <p:ext uri="{BB962C8B-B14F-4D97-AF65-F5344CB8AC3E}">
        <p14:creationId xmlns:p14="http://schemas.microsoft.com/office/powerpoint/2010/main" val="8480791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Léptetők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léptető utáni modellrész jellemzően többször is lefut</a:t>
            </a:r>
          </a:p>
          <a:p>
            <a:pPr lvl="1"/>
            <a:r>
              <a:rPr lang="hu-HU" dirty="0"/>
              <a:t>eltérő paraméterekkel</a:t>
            </a:r>
          </a:p>
          <a:p>
            <a:pPr lvl="1"/>
            <a:r>
              <a:rPr lang="hu-HU" dirty="0"/>
              <a:t>vagy eltérő bemeneti fájlokkal/rétegekkel</a:t>
            </a:r>
          </a:p>
          <a:p>
            <a:r>
              <a:rPr lang="hu-HU" dirty="0"/>
              <a:t>ezért jellemzően több kimenet is készül</a:t>
            </a:r>
          </a:p>
          <a:p>
            <a:r>
              <a:rPr lang="hu-HU" dirty="0"/>
              <a:t>ha a kimeneti paraméter fájlneve statikus (pl. </a:t>
            </a:r>
            <a:r>
              <a:rPr lang="hu-HU" dirty="0" err="1"/>
              <a:t>puffer.shp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akkor minden lépésben (iterációban) felülíródik az előző lépés eredménye</a:t>
            </a:r>
          </a:p>
          <a:p>
            <a:pPr lvl="1"/>
            <a:r>
              <a:rPr lang="hu-HU" dirty="0"/>
              <a:t>tehát csak az utolsó lépés eredményét fogjuk megtalálni</a:t>
            </a:r>
          </a:p>
          <a:p>
            <a:r>
              <a:rPr lang="hu-HU" dirty="0"/>
              <a:t>megoldás: használjunk dinamikus fájlnevet!</a:t>
            </a:r>
          </a:p>
          <a:p>
            <a:pPr lvl="1"/>
            <a:r>
              <a:rPr lang="hu-HU" dirty="0"/>
              <a:t>a fájlnévbe berakhatjuk a ciklusváltozót</a:t>
            </a:r>
          </a:p>
          <a:p>
            <a:pPr lvl="1"/>
            <a:r>
              <a:rPr lang="hu-HU" dirty="0"/>
              <a:t>százalékjelek között (pl. </a:t>
            </a:r>
            <a:r>
              <a:rPr lang="hu-HU" dirty="0" err="1"/>
              <a:t>puffer%Value%.shp</a:t>
            </a:r>
            <a:r>
              <a:rPr lang="hu-HU" dirty="0"/>
              <a:t>)</a:t>
            </a:r>
          </a:p>
          <a:p>
            <a:pPr lvl="1"/>
            <a:r>
              <a:rPr lang="hu-HU" dirty="0">
                <a:sym typeface="Wingdings" panose="05000000000000000000" pitchFamily="2" charset="2"/>
              </a:rPr>
              <a:t>így sok fájlt kapunk (puffer20.shp, puffer40.shp stb.)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08377" y="4464995"/>
            <a:ext cx="4485117" cy="16103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98874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 1. – speciális eszközök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endParaRPr lang="hu-HU" dirty="0"/>
          </a:p>
          <a:p>
            <a:r>
              <a:rPr lang="hu-HU" dirty="0"/>
              <a:t>ezeket csak a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Builderben</a:t>
            </a:r>
            <a:r>
              <a:rPr lang="hu-HU" dirty="0"/>
              <a:t> lehet használni</a:t>
            </a:r>
          </a:p>
          <a:p>
            <a:r>
              <a:rPr lang="hu-HU" dirty="0"/>
              <a:t>segítik a modell működését</a:t>
            </a:r>
          </a:p>
          <a:p>
            <a:r>
              <a:rPr lang="hu-HU" dirty="0"/>
              <a:t>csak néhányat próbálunk ki</a:t>
            </a:r>
          </a:p>
          <a:p>
            <a:pPr lvl="1"/>
            <a:r>
              <a:rPr lang="hu-HU" dirty="0" err="1"/>
              <a:t>Calculate</a:t>
            </a:r>
            <a:r>
              <a:rPr lang="hu-HU" dirty="0"/>
              <a:t> </a:t>
            </a:r>
            <a:r>
              <a:rPr lang="hu-HU" dirty="0" err="1"/>
              <a:t>Value</a:t>
            </a:r>
            <a:r>
              <a:rPr lang="hu-HU" dirty="0"/>
              <a:t> – Pythonos kifejezéssel új értéket számít</a:t>
            </a:r>
          </a:p>
          <a:p>
            <a:pPr lvl="1"/>
            <a:r>
              <a:rPr lang="hu-HU" dirty="0" err="1"/>
              <a:t>Collect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– léptetők eredményeit gyűjti össze</a:t>
            </a:r>
          </a:p>
          <a:p>
            <a:pPr lvl="1"/>
            <a:r>
              <a:rPr lang="hu-HU" dirty="0" err="1"/>
              <a:t>Get</a:t>
            </a:r>
            <a:r>
              <a:rPr lang="hu-HU" dirty="0"/>
              <a:t> </a:t>
            </a:r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Value</a:t>
            </a:r>
            <a:r>
              <a:rPr lang="hu-HU" dirty="0"/>
              <a:t> – attribútumtábla első sorából a megadott mező értékét nyeri ki</a:t>
            </a:r>
          </a:p>
          <a:p>
            <a:pPr lvl="1"/>
            <a:r>
              <a:rPr lang="hu-HU" dirty="0" err="1"/>
              <a:t>Merge</a:t>
            </a:r>
            <a:r>
              <a:rPr lang="hu-HU" dirty="0"/>
              <a:t> </a:t>
            </a:r>
            <a:r>
              <a:rPr lang="hu-HU" dirty="0" err="1"/>
              <a:t>Branch</a:t>
            </a:r>
            <a:r>
              <a:rPr lang="hu-HU" dirty="0"/>
              <a:t> – logikai elágazást lezár</a:t>
            </a:r>
          </a:p>
          <a:p>
            <a:pPr lvl="1"/>
            <a:r>
              <a:rPr lang="hu-HU" dirty="0" err="1"/>
              <a:t>Parse</a:t>
            </a:r>
            <a:r>
              <a:rPr lang="hu-HU" dirty="0"/>
              <a:t> </a:t>
            </a:r>
            <a:r>
              <a:rPr lang="hu-HU" dirty="0" err="1"/>
              <a:t>Path</a:t>
            </a:r>
            <a:r>
              <a:rPr lang="hu-HU" dirty="0"/>
              <a:t> – feldarabolja a fájlra mutató hivatkozást elérési útra, fájlnévre és kiterjesztésre</a:t>
            </a:r>
          </a:p>
          <a:p>
            <a:pPr lvl="1"/>
            <a:r>
              <a:rPr lang="hu-HU" dirty="0" err="1"/>
              <a:t>Select</a:t>
            </a:r>
            <a:r>
              <a:rPr lang="hu-HU" dirty="0"/>
              <a:t> Data – összetett adattípus (többrétegű raszter, </a:t>
            </a:r>
            <a:r>
              <a:rPr lang="hu-HU" dirty="0" err="1"/>
              <a:t>geodatabase</a:t>
            </a:r>
            <a:r>
              <a:rPr lang="hu-HU" dirty="0"/>
              <a:t>) gyerekét kiválasztja</a:t>
            </a:r>
          </a:p>
          <a:p>
            <a:pPr lvl="1"/>
            <a:r>
              <a:rPr lang="hu-HU" dirty="0"/>
              <a:t>Stop – iteráló ciklust megállítja feltétel teljesülése esetén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10600" y="1422400"/>
            <a:ext cx="3448050" cy="24384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337333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Léptető ciklus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3 paramétere van a </a:t>
            </a:r>
            <a:r>
              <a:rPr lang="hu-HU" dirty="0" err="1"/>
              <a:t>For</a:t>
            </a:r>
            <a:r>
              <a:rPr lang="hu-HU" dirty="0"/>
              <a:t> léptető ciklusnak</a:t>
            </a:r>
          </a:p>
          <a:p>
            <a:pPr lvl="1"/>
            <a:r>
              <a:rPr lang="hu-HU" dirty="0" err="1"/>
              <a:t>From</a:t>
            </a:r>
            <a:r>
              <a:rPr lang="hu-HU" dirty="0"/>
              <a:t> </a:t>
            </a:r>
            <a:r>
              <a:rPr lang="hu-HU" dirty="0" err="1"/>
              <a:t>Value</a:t>
            </a:r>
            <a:r>
              <a:rPr lang="hu-HU" dirty="0"/>
              <a:t>: kezdő érték</a:t>
            </a:r>
          </a:p>
          <a:p>
            <a:pPr lvl="1"/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Value</a:t>
            </a:r>
            <a:r>
              <a:rPr lang="hu-HU" dirty="0"/>
              <a:t>: záró érték</a:t>
            </a:r>
          </a:p>
          <a:p>
            <a:pPr lvl="1"/>
            <a:r>
              <a:rPr lang="hu-HU" dirty="0" err="1"/>
              <a:t>By</a:t>
            </a:r>
            <a:r>
              <a:rPr lang="hu-HU" dirty="0"/>
              <a:t> </a:t>
            </a:r>
            <a:r>
              <a:rPr lang="hu-HU" dirty="0" err="1"/>
              <a:t>Value</a:t>
            </a:r>
            <a:r>
              <a:rPr lang="hu-HU" dirty="0"/>
              <a:t>: lépésköz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8120" y="1422400"/>
            <a:ext cx="4435064" cy="46540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128679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Léptető ciklus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pufferek sorozatát képezzük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Analysis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Proximity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Buffer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egy bemeneti vektorfájl</a:t>
            </a:r>
          </a:p>
          <a:p>
            <a:r>
              <a:rPr lang="hu-HU" dirty="0"/>
              <a:t>100 m-rel indulva, 200 m-es lépésközzel, paraméterként megadható maximum </a:t>
            </a:r>
            <a:r>
              <a:rPr lang="hu-HU" dirty="0" err="1"/>
              <a:t>puffermérettel</a:t>
            </a:r>
            <a:endParaRPr lang="hu-HU" dirty="0"/>
          </a:p>
          <a:p>
            <a:r>
              <a:rPr lang="hu-HU" dirty="0"/>
              <a:t>fájlnévben használható</a:t>
            </a:r>
            <a:br>
              <a:rPr lang="hu-HU" dirty="0"/>
            </a:br>
            <a:r>
              <a:rPr lang="hu-HU" dirty="0"/>
              <a:t>a </a:t>
            </a:r>
            <a:r>
              <a:rPr lang="hu-HU" dirty="0" err="1"/>
              <a:t>%Value%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995" y="3073941"/>
            <a:ext cx="8359500" cy="300138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231208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Végiglépkedés vektorfájlokon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Iterate</a:t>
            </a:r>
            <a:r>
              <a:rPr lang="hu-HU" dirty="0"/>
              <a:t>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Classes</a:t>
            </a:r>
            <a:endParaRPr lang="hu-HU" dirty="0"/>
          </a:p>
          <a:p>
            <a:r>
              <a:rPr lang="hu-HU" dirty="0"/>
              <a:t>3 bemeneti paramétere van</a:t>
            </a:r>
          </a:p>
          <a:p>
            <a:pPr lvl="1"/>
            <a:r>
              <a:rPr lang="hu-HU" dirty="0" err="1"/>
              <a:t>Workspace</a:t>
            </a:r>
            <a:r>
              <a:rPr lang="hu-HU" dirty="0"/>
              <a:t> </a:t>
            </a:r>
            <a:r>
              <a:rPr lang="hu-HU" dirty="0" err="1"/>
              <a:t>or</a:t>
            </a:r>
            <a:r>
              <a:rPr lang="hu-HU" dirty="0"/>
              <a:t>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Dataset</a:t>
            </a:r>
            <a:r>
              <a:rPr lang="hu-HU" dirty="0"/>
              <a:t>: a vektorfájlokat/rétegeket tartalmazó mappa/</a:t>
            </a:r>
            <a:r>
              <a:rPr lang="hu-HU" dirty="0" err="1"/>
              <a:t>geoadatbázis</a:t>
            </a:r>
            <a:endParaRPr lang="hu-HU" dirty="0"/>
          </a:p>
          <a:p>
            <a:pPr lvl="1"/>
            <a:r>
              <a:rPr lang="hu-HU" dirty="0" err="1"/>
              <a:t>Wildcard</a:t>
            </a:r>
            <a:r>
              <a:rPr lang="hu-HU" dirty="0"/>
              <a:t> (opcionális): a fájlnév alapján szűkítést</a:t>
            </a:r>
            <a:br>
              <a:rPr lang="hu-HU" dirty="0"/>
            </a:br>
            <a:r>
              <a:rPr lang="hu-HU" dirty="0"/>
              <a:t>tesz lehetővé</a:t>
            </a:r>
          </a:p>
          <a:p>
            <a:pPr lvl="1"/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Type</a:t>
            </a:r>
            <a:r>
              <a:rPr lang="hu-HU" dirty="0"/>
              <a:t> (opcionális): a típus (pont/vonal/poligon)</a:t>
            </a:r>
            <a:br>
              <a:rPr lang="hu-HU" dirty="0"/>
            </a:br>
            <a:r>
              <a:rPr lang="hu-HU" dirty="0"/>
              <a:t>alapján szűkítést tesz lehetővé</a:t>
            </a:r>
          </a:p>
          <a:p>
            <a:r>
              <a:rPr lang="hu-HU" dirty="0"/>
              <a:t>2 kimeneti paramétere van</a:t>
            </a:r>
          </a:p>
          <a:p>
            <a:pPr lvl="1"/>
            <a:r>
              <a:rPr lang="hu-HU" dirty="0"/>
              <a:t>maga az adatfájl/réteg</a:t>
            </a:r>
          </a:p>
          <a:p>
            <a:pPr lvl="1"/>
            <a:r>
              <a:rPr lang="hu-HU" dirty="0"/>
              <a:t>és annak neve (fölösleges)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6442" y="3307787"/>
            <a:ext cx="4476190" cy="272380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795056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Végiglépkedés egyéb fájlokon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pont ugyanígy végig lehet lépkedni</a:t>
            </a:r>
          </a:p>
          <a:p>
            <a:pPr lvl="1"/>
            <a:r>
              <a:rPr lang="hu-HU" dirty="0"/>
              <a:t>rasztereken: </a:t>
            </a:r>
            <a:r>
              <a:rPr lang="hu-HU" dirty="0" err="1"/>
              <a:t>Iterate</a:t>
            </a:r>
            <a:r>
              <a:rPr lang="hu-HU" dirty="0"/>
              <a:t> </a:t>
            </a:r>
            <a:r>
              <a:rPr lang="hu-HU" dirty="0" err="1"/>
              <a:t>Rasters</a:t>
            </a:r>
            <a:endParaRPr lang="hu-HU" dirty="0"/>
          </a:p>
          <a:p>
            <a:pPr lvl="1"/>
            <a:r>
              <a:rPr lang="hu-HU" dirty="0"/>
              <a:t>adatbázisokon: </a:t>
            </a:r>
            <a:r>
              <a:rPr lang="hu-HU" dirty="0" err="1"/>
              <a:t>Iterate</a:t>
            </a:r>
            <a:r>
              <a:rPr lang="hu-HU" dirty="0"/>
              <a:t> </a:t>
            </a:r>
            <a:r>
              <a:rPr lang="hu-HU" dirty="0" err="1"/>
              <a:t>Datasets</a:t>
            </a:r>
            <a:endParaRPr lang="hu-HU" dirty="0"/>
          </a:p>
          <a:p>
            <a:pPr lvl="1"/>
            <a:r>
              <a:rPr lang="hu-HU" dirty="0"/>
              <a:t>fájlokon: </a:t>
            </a:r>
            <a:r>
              <a:rPr lang="hu-HU" dirty="0" err="1"/>
              <a:t>Iterate</a:t>
            </a:r>
            <a:r>
              <a:rPr lang="hu-HU" dirty="0"/>
              <a:t> </a:t>
            </a:r>
            <a:r>
              <a:rPr lang="hu-HU" dirty="0" err="1"/>
              <a:t>Files</a:t>
            </a:r>
            <a:endParaRPr lang="hu-HU" dirty="0"/>
          </a:p>
          <a:p>
            <a:pPr lvl="1"/>
            <a:r>
              <a:rPr lang="hu-HU" dirty="0"/>
              <a:t>táblázatokon: </a:t>
            </a:r>
            <a:r>
              <a:rPr lang="hu-HU" dirty="0" err="1"/>
              <a:t>Iterate</a:t>
            </a:r>
            <a:r>
              <a:rPr lang="hu-HU" dirty="0"/>
              <a:t> </a:t>
            </a:r>
            <a:r>
              <a:rPr lang="hu-HU" dirty="0" err="1"/>
              <a:t>Tables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22674" y="1539132"/>
            <a:ext cx="3821580" cy="148617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3990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Lépkedés eredményének összegyűjtése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bizonyos eszközök (pl. </a:t>
            </a:r>
            <a:r>
              <a:rPr lang="hu-HU" dirty="0" err="1"/>
              <a:t>Merge</a:t>
            </a:r>
            <a:r>
              <a:rPr lang="hu-HU" dirty="0"/>
              <a:t>, </a:t>
            </a:r>
            <a:r>
              <a:rPr lang="hu-HU" dirty="0" err="1"/>
              <a:t>Mosaic</a:t>
            </a:r>
            <a:r>
              <a:rPr lang="hu-HU" dirty="0"/>
              <a:t>, </a:t>
            </a:r>
            <a:r>
              <a:rPr lang="hu-HU" dirty="0" err="1"/>
              <a:t>Append</a:t>
            </a:r>
            <a:r>
              <a:rPr lang="hu-HU" dirty="0"/>
              <a:t>, </a:t>
            </a:r>
            <a:r>
              <a:rPr lang="hu-HU" dirty="0" err="1"/>
              <a:t>Cell</a:t>
            </a:r>
            <a:r>
              <a:rPr lang="hu-HU" dirty="0"/>
              <a:t> </a:t>
            </a:r>
            <a:r>
              <a:rPr lang="hu-HU" dirty="0" err="1"/>
              <a:t>Statistics</a:t>
            </a:r>
            <a:r>
              <a:rPr lang="hu-HU" dirty="0"/>
              <a:t>) bemeneti paramétere nem egy, hanem több értéket vár (</a:t>
            </a:r>
            <a:r>
              <a:rPr lang="hu-HU" dirty="0" err="1"/>
              <a:t>Multivalue</a:t>
            </a:r>
            <a:r>
              <a:rPr lang="hu-HU" dirty="0"/>
              <a:t>)</a:t>
            </a:r>
          </a:p>
          <a:p>
            <a:pPr lvl="1"/>
            <a:r>
              <a:rPr lang="hu-HU" dirty="0"/>
              <a:t>a több értéket szolgáltathatja valamilyen léptető</a:t>
            </a:r>
          </a:p>
          <a:p>
            <a:pPr lvl="1"/>
            <a:r>
              <a:rPr lang="hu-HU" dirty="0"/>
              <a:t>a különálló értékeket egy </a:t>
            </a:r>
            <a:r>
              <a:rPr lang="hu-HU" dirty="0" err="1"/>
              <a:t>Multivalue-ba</a:t>
            </a:r>
            <a:r>
              <a:rPr lang="hu-HU" dirty="0"/>
              <a:t> gyűjti a </a:t>
            </a:r>
            <a:r>
              <a:rPr lang="hu-HU" dirty="0" err="1"/>
              <a:t>Collect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eszköz</a:t>
            </a:r>
          </a:p>
          <a:p>
            <a:pPr lvl="1"/>
            <a:r>
              <a:rPr lang="hu-HU" dirty="0"/>
              <a:t>és utána a </a:t>
            </a:r>
            <a:r>
              <a:rPr lang="hu-HU" dirty="0" err="1"/>
              <a:t>Merge</a:t>
            </a:r>
            <a:r>
              <a:rPr lang="hu-HU" dirty="0"/>
              <a:t>, </a:t>
            </a:r>
            <a:r>
              <a:rPr lang="hu-HU" dirty="0" err="1"/>
              <a:t>Mosaic</a:t>
            </a:r>
            <a:r>
              <a:rPr lang="hu-HU" dirty="0"/>
              <a:t> stb. már csak egyszer fut le</a:t>
            </a:r>
          </a:p>
          <a:p>
            <a:pPr lvl="1"/>
            <a:r>
              <a:rPr lang="hu-HU" dirty="0"/>
              <a:t>felhasználva az összes értéket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97757" y="3345585"/>
            <a:ext cx="5140407" cy="27669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42036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Végiglépkedés vektorfájlokon – DEMO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bemeneti mappa (</a:t>
            </a:r>
            <a:r>
              <a:rPr lang="hu-HU" dirty="0" err="1"/>
              <a:t>Workspace</a:t>
            </a:r>
            <a:r>
              <a:rPr lang="hu-HU" dirty="0"/>
              <a:t>)</a:t>
            </a:r>
          </a:p>
          <a:p>
            <a:r>
              <a:rPr lang="hu-HU" dirty="0"/>
              <a:t>összes poligonos vektorfájljának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Insert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Iterators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Classes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összefűzése egy kimeneti vektorfájlba 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– Data Management &gt; General &gt;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Merge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28" y="3860948"/>
            <a:ext cx="11117296" cy="22187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235987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lépkedj végig egy bemeneti vektorréteg minden elemén (= az attribútumtábla minden során)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Iterate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Feature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Selection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rajzolj minden elem köré 1000 méteres puffert</a:t>
            </a:r>
            <a:r>
              <a:rPr lang="hu-HU" dirty="0">
                <a:solidFill>
                  <a:schemeClr val="bg1">
                    <a:lumMod val="65000"/>
                  </a:schemeClr>
                </a:solidFill>
              </a:rPr>
              <a:t> – </a:t>
            </a:r>
            <a:r>
              <a:rPr lang="hu-HU" dirty="0" err="1">
                <a:solidFill>
                  <a:schemeClr val="bg1">
                    <a:lumMod val="65000"/>
                  </a:schemeClr>
                </a:solidFill>
              </a:rPr>
              <a:t>Buffer</a:t>
            </a:r>
            <a:endParaRPr lang="hu-HU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hu-HU" dirty="0"/>
              <a:t>és mentsd ezeket a puffereket különálló fájlokba</a:t>
            </a:r>
          </a:p>
          <a:p>
            <a:pPr lvl="1"/>
            <a:r>
              <a:rPr lang="hu-HU" dirty="0"/>
              <a:t>használd a fájlnévben a </a:t>
            </a:r>
            <a:r>
              <a:rPr lang="hu-HU" dirty="0" err="1"/>
              <a:t>%Value%</a:t>
            </a:r>
            <a:r>
              <a:rPr lang="hu-HU" dirty="0"/>
              <a:t> változót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738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3. feladat megoldása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22401"/>
            <a:ext cx="10694080" cy="1886632"/>
          </a:xfrm>
        </p:spPr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Iterators</a:t>
            </a:r>
            <a:r>
              <a:rPr lang="hu-HU" dirty="0"/>
              <a:t> &gt;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Selection</a:t>
            </a:r>
            <a:endParaRPr lang="hu-HU" dirty="0"/>
          </a:p>
          <a:p>
            <a:r>
              <a:rPr lang="hu-HU" dirty="0" err="1"/>
              <a:t>Analysis</a:t>
            </a:r>
            <a:r>
              <a:rPr lang="hu-HU" dirty="0"/>
              <a:t> &gt; </a:t>
            </a:r>
            <a:r>
              <a:rPr lang="hu-HU" dirty="0" err="1"/>
              <a:t>Proximity</a:t>
            </a:r>
            <a:r>
              <a:rPr lang="hu-HU" dirty="0"/>
              <a:t> &gt; </a:t>
            </a:r>
            <a:r>
              <a:rPr lang="hu-HU" dirty="0" err="1"/>
              <a:t>Buffer</a:t>
            </a:r>
            <a:endParaRPr lang="hu-HU" dirty="0"/>
          </a:p>
          <a:p>
            <a:pPr lvl="1"/>
            <a:r>
              <a:rPr lang="hu-HU" dirty="0"/>
              <a:t>Output 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</a:t>
            </a:r>
            <a:r>
              <a:rPr lang="hu-HU" dirty="0"/>
              <a:t>: elemenkent_puffer_%</a:t>
            </a:r>
            <a:r>
              <a:rPr lang="hu-HU" dirty="0" err="1"/>
              <a:t>Value</a:t>
            </a:r>
            <a:r>
              <a:rPr lang="hu-HU" dirty="0"/>
              <a:t>%.</a:t>
            </a:r>
            <a:r>
              <a:rPr lang="hu-HU" dirty="0" err="1"/>
              <a:t>shp</a:t>
            </a:r>
            <a:endParaRPr lang="hu-HU" dirty="0"/>
          </a:p>
          <a:p>
            <a:pPr lvl="1"/>
            <a:r>
              <a:rPr lang="hu-HU" dirty="0" err="1"/>
              <a:t>Distance</a:t>
            </a:r>
            <a:r>
              <a:rPr lang="hu-HU" dirty="0"/>
              <a:t>: 1000 </a:t>
            </a:r>
            <a:r>
              <a:rPr lang="hu-HU" dirty="0" err="1"/>
              <a:t>Meters</a:t>
            </a:r>
            <a:endParaRPr lang="en-US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E0F58EF6-586A-958A-477D-5B9B804D8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005" y="3309032"/>
            <a:ext cx="10582275" cy="28098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862346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noProof="0" dirty="0"/>
              <a:t>Köszönöm a figyelmet!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noProof="0" dirty="0"/>
              <a:t>kérdések?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8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A95EA-7906-2EEA-55A5-6F4160CC4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5C31D04-29BF-FD56-1DE5-61DC77D43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 1. – speciális eszközök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E783EA2-5678-427C-5BEC-A25C70472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endParaRPr lang="hu-HU" dirty="0"/>
          </a:p>
          <a:p>
            <a:r>
              <a:rPr lang="hu-HU" dirty="0"/>
              <a:t>ezeket csak a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Builderben</a:t>
            </a:r>
            <a:r>
              <a:rPr lang="hu-HU" dirty="0"/>
              <a:t> lehet használni</a:t>
            </a:r>
          </a:p>
          <a:p>
            <a:r>
              <a:rPr lang="hu-HU" dirty="0"/>
              <a:t>segítik a modell működését</a:t>
            </a:r>
          </a:p>
          <a:p>
            <a:r>
              <a:rPr lang="hu-HU" dirty="0"/>
              <a:t>csak néhányat próbálunk ki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Calculate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Value</a:t>
            </a:r>
            <a:r>
              <a:rPr lang="hu-HU" dirty="0">
                <a:solidFill>
                  <a:srgbClr val="FF0000"/>
                </a:solidFill>
              </a:rPr>
              <a:t> – Pythonos kifejezéssel új értéket számít</a:t>
            </a:r>
          </a:p>
          <a:p>
            <a:pPr lvl="1"/>
            <a:r>
              <a:rPr lang="hu-HU" dirty="0" err="1"/>
              <a:t>Collect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– léptetők eredményeit gyűjti össze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Get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Field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Value</a:t>
            </a:r>
            <a:r>
              <a:rPr lang="hu-HU" dirty="0">
                <a:solidFill>
                  <a:srgbClr val="FF0000"/>
                </a:solidFill>
              </a:rPr>
              <a:t> – attribútumtábla első sorából a megadott mező értékét nyeri ki</a:t>
            </a:r>
          </a:p>
          <a:p>
            <a:pPr lvl="1"/>
            <a:r>
              <a:rPr lang="hu-HU" dirty="0" err="1"/>
              <a:t>Merge</a:t>
            </a:r>
            <a:r>
              <a:rPr lang="hu-HU" dirty="0"/>
              <a:t> </a:t>
            </a:r>
            <a:r>
              <a:rPr lang="hu-HU" dirty="0" err="1"/>
              <a:t>Branch</a:t>
            </a:r>
            <a:r>
              <a:rPr lang="hu-HU" dirty="0"/>
              <a:t> – logikai elágazást lezár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Parse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Path</a:t>
            </a:r>
            <a:r>
              <a:rPr lang="hu-HU" dirty="0">
                <a:solidFill>
                  <a:srgbClr val="FF0000"/>
                </a:solidFill>
              </a:rPr>
              <a:t> – feldarabolja a fájlra mutató hivatkozást elérési útra, fájlnévre és kiterjesztésre</a:t>
            </a:r>
          </a:p>
          <a:p>
            <a:pPr lvl="1"/>
            <a:r>
              <a:rPr lang="hu-HU" dirty="0" err="1"/>
              <a:t>Select</a:t>
            </a:r>
            <a:r>
              <a:rPr lang="hu-HU" dirty="0"/>
              <a:t> Data – összetett adattípus (többrétegű raszter, </a:t>
            </a:r>
            <a:r>
              <a:rPr lang="hu-HU" dirty="0" err="1"/>
              <a:t>geodatabase</a:t>
            </a:r>
            <a:r>
              <a:rPr lang="hu-HU" dirty="0"/>
              <a:t>) gyerekét kiválasztja</a:t>
            </a:r>
          </a:p>
          <a:p>
            <a:pPr lvl="1"/>
            <a:r>
              <a:rPr lang="hu-HU" dirty="0"/>
              <a:t>Stop – iteráló ciklust megállítja feltétel teljesülése esetén</a:t>
            </a:r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BE815EA-5B82-6DF8-D4CF-66B44ABB2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13041F3D-4909-EA10-BD2B-FEB4F4DB2BB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10600" y="1422400"/>
            <a:ext cx="3448050" cy="243840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5283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47802-6DB3-DA6A-5BDB-9F18F5476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C63AF7-43D4-516F-BDDB-E74FBF72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 1. – speciális eszközök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0AFE4B1-7E02-3A0B-E1AF-734EF3BC9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Only</a:t>
            </a:r>
            <a:r>
              <a:rPr lang="hu-HU" dirty="0"/>
              <a:t> </a:t>
            </a:r>
            <a:r>
              <a:rPr lang="hu-HU" dirty="0" err="1"/>
              <a:t>Tools</a:t>
            </a:r>
            <a:endParaRPr lang="hu-HU" dirty="0"/>
          </a:p>
          <a:p>
            <a:r>
              <a:rPr lang="hu-HU" dirty="0"/>
              <a:t>ezeket csak a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Builderben</a:t>
            </a:r>
            <a:r>
              <a:rPr lang="hu-HU" dirty="0"/>
              <a:t> lehet használni</a:t>
            </a:r>
          </a:p>
          <a:p>
            <a:r>
              <a:rPr lang="hu-HU" dirty="0"/>
              <a:t>segítik a modell működését</a:t>
            </a:r>
          </a:p>
          <a:p>
            <a:r>
              <a:rPr lang="hu-HU" dirty="0"/>
              <a:t>csak néhányat próbálunk ki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Calculate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Value</a:t>
            </a:r>
            <a:r>
              <a:rPr lang="hu-HU" dirty="0">
                <a:solidFill>
                  <a:srgbClr val="FF0000"/>
                </a:solidFill>
              </a:rPr>
              <a:t> – Pythonos kifejezéssel új értéket számít</a:t>
            </a:r>
          </a:p>
          <a:p>
            <a:pPr lvl="1"/>
            <a:r>
              <a:rPr lang="hu-HU" dirty="0" err="1">
                <a:solidFill>
                  <a:srgbClr val="0070C0"/>
                </a:solidFill>
              </a:rPr>
              <a:t>Collect</a:t>
            </a:r>
            <a:r>
              <a:rPr lang="hu-HU" dirty="0">
                <a:solidFill>
                  <a:srgbClr val="0070C0"/>
                </a:solidFill>
              </a:rPr>
              <a:t> </a:t>
            </a:r>
            <a:r>
              <a:rPr lang="hu-HU" dirty="0" err="1">
                <a:solidFill>
                  <a:srgbClr val="0070C0"/>
                </a:solidFill>
              </a:rPr>
              <a:t>Values</a:t>
            </a:r>
            <a:r>
              <a:rPr lang="hu-HU" dirty="0">
                <a:solidFill>
                  <a:srgbClr val="0070C0"/>
                </a:solidFill>
              </a:rPr>
              <a:t> – léptetők eredményeit gyűjti össze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Get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Field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Value</a:t>
            </a:r>
            <a:r>
              <a:rPr lang="hu-HU" dirty="0">
                <a:solidFill>
                  <a:srgbClr val="FF0000"/>
                </a:solidFill>
              </a:rPr>
              <a:t> – attribútumtábla első sorából a megadott mező értékét nyeri ki</a:t>
            </a:r>
          </a:p>
          <a:p>
            <a:pPr lvl="1"/>
            <a:r>
              <a:rPr lang="hu-HU" dirty="0" err="1"/>
              <a:t>Merge</a:t>
            </a:r>
            <a:r>
              <a:rPr lang="hu-HU" dirty="0"/>
              <a:t> </a:t>
            </a:r>
            <a:r>
              <a:rPr lang="hu-HU" dirty="0" err="1"/>
              <a:t>Branch</a:t>
            </a:r>
            <a:r>
              <a:rPr lang="hu-HU" dirty="0"/>
              <a:t> – logikai elágazást lezár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Parse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Path</a:t>
            </a:r>
            <a:r>
              <a:rPr lang="hu-HU" dirty="0">
                <a:solidFill>
                  <a:srgbClr val="FF0000"/>
                </a:solidFill>
              </a:rPr>
              <a:t> – feldarabolja a fájlra mutató hivatkozást elérési útra, fájlnévre és kiterjesztésre</a:t>
            </a:r>
          </a:p>
          <a:p>
            <a:pPr lvl="1"/>
            <a:r>
              <a:rPr lang="hu-HU" dirty="0" err="1"/>
              <a:t>Select</a:t>
            </a:r>
            <a:r>
              <a:rPr lang="hu-HU" dirty="0"/>
              <a:t> Data – összetett adattípus (többrétegű raszter, </a:t>
            </a:r>
            <a:r>
              <a:rPr lang="hu-HU" dirty="0" err="1"/>
              <a:t>geodatabase</a:t>
            </a:r>
            <a:r>
              <a:rPr lang="hu-HU" dirty="0"/>
              <a:t>) gyerekét kiválasztja</a:t>
            </a:r>
          </a:p>
          <a:p>
            <a:pPr lvl="1"/>
            <a:r>
              <a:rPr lang="hu-HU" dirty="0"/>
              <a:t>Stop – iteráló ciklust megállítja feltétel teljesülése esetén</a:t>
            </a:r>
            <a:endParaRPr lang="en-US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E6B2412-4A6D-5A77-2039-21BBF2DC3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FFE3E13F-64C4-6105-8ABE-1598A3D2BB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10600" y="1422400"/>
            <a:ext cx="3448050" cy="243840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églalap 5">
            <a:extLst>
              <a:ext uri="{FF2B5EF4-FFF2-40B4-BE49-F238E27FC236}">
                <a16:creationId xmlns:a16="http://schemas.microsoft.com/office/drawing/2014/main" id="{C691525D-0C9A-BEFC-20BF-BA4A07F56633}"/>
              </a:ext>
            </a:extLst>
          </p:cNvPr>
          <p:cNvSpPr/>
          <p:nvPr/>
        </p:nvSpPr>
        <p:spPr>
          <a:xfrm rot="1225821">
            <a:off x="5654308" y="3432869"/>
            <a:ext cx="2467342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–  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 É S Ő B </a:t>
            </a:r>
            <a:r>
              <a:rPr lang="hu-HU" sz="2800" b="1" cap="none" spc="0" dirty="0" err="1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</a:t>
            </a:r>
            <a:r>
              <a:rPr lang="hu-HU" sz="2800" b="1" cap="none" spc="0" dirty="0">
                <a:ln w="10160">
                  <a:solidFill>
                    <a:srgbClr val="FFC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–</a:t>
            </a:r>
          </a:p>
        </p:txBody>
      </p:sp>
    </p:spTree>
    <p:extLst>
      <p:ext uri="{BB962C8B-B14F-4D97-AF65-F5344CB8AC3E}">
        <p14:creationId xmlns:p14="http://schemas.microsoft.com/office/powerpoint/2010/main" val="420567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 2. – léptetők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iterátorok</a:t>
            </a:r>
            <a:endParaRPr lang="hu-HU" dirty="0"/>
          </a:p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Iterators</a:t>
            </a:r>
            <a:endParaRPr lang="hu-HU" dirty="0"/>
          </a:p>
          <a:p>
            <a:r>
              <a:rPr lang="hu-HU" dirty="0"/>
              <a:t>ezeket is csak a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Builderben</a:t>
            </a:r>
            <a:r>
              <a:rPr lang="hu-HU" dirty="0"/>
              <a:t> lehet használni</a:t>
            </a:r>
          </a:p>
          <a:p>
            <a:r>
              <a:rPr lang="hu-HU" dirty="0"/>
              <a:t>segítik a modell működését</a:t>
            </a:r>
          </a:p>
          <a:p>
            <a:r>
              <a:rPr lang="hu-HU" dirty="0"/>
              <a:t>csak néhányat próbálunk ki</a:t>
            </a:r>
          </a:p>
          <a:p>
            <a:pPr lvl="1"/>
            <a:r>
              <a:rPr lang="hu-HU" dirty="0" err="1"/>
              <a:t>For</a:t>
            </a:r>
            <a:r>
              <a:rPr lang="hu-HU" dirty="0"/>
              <a:t> – léptető ciklus</a:t>
            </a:r>
          </a:p>
          <a:p>
            <a:pPr lvl="1"/>
            <a:r>
              <a:rPr lang="hu-HU" dirty="0" err="1"/>
              <a:t>While</a:t>
            </a:r>
            <a:r>
              <a:rPr lang="hu-HU" dirty="0"/>
              <a:t> – feltételes ciklus</a:t>
            </a:r>
          </a:p>
          <a:p>
            <a:pPr lvl="1"/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Selection</a:t>
            </a:r>
            <a:r>
              <a:rPr lang="hu-HU" dirty="0"/>
              <a:t>/</a:t>
            </a:r>
            <a:r>
              <a:rPr lang="hu-HU" dirty="0" err="1"/>
              <a:t>Row</a:t>
            </a:r>
            <a:r>
              <a:rPr lang="hu-HU" dirty="0"/>
              <a:t> </a:t>
            </a:r>
            <a:r>
              <a:rPr lang="hu-HU" dirty="0" err="1"/>
              <a:t>Selection</a:t>
            </a:r>
            <a:r>
              <a:rPr lang="hu-HU" dirty="0"/>
              <a:t> – </a:t>
            </a:r>
            <a:r>
              <a:rPr lang="hu-HU" dirty="0" err="1"/>
              <a:t>attribútumtábla</a:t>
            </a:r>
            <a:r>
              <a:rPr lang="hu-HU" dirty="0"/>
              <a:t> sorain lépked végig</a:t>
            </a:r>
          </a:p>
          <a:p>
            <a:pPr lvl="1"/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– mező értékein lépked végig</a:t>
            </a:r>
          </a:p>
          <a:p>
            <a:pPr lvl="1"/>
            <a:r>
              <a:rPr lang="hu-HU" dirty="0" err="1"/>
              <a:t>Multivalue</a:t>
            </a:r>
            <a:r>
              <a:rPr lang="hu-HU" dirty="0"/>
              <a:t> – értékek listáján lépked végig</a:t>
            </a:r>
          </a:p>
          <a:p>
            <a:pPr lvl="1"/>
            <a:r>
              <a:rPr lang="hu-HU" dirty="0" err="1"/>
              <a:t>Datasets</a:t>
            </a:r>
            <a:r>
              <a:rPr lang="hu-HU" dirty="0"/>
              <a:t>/</a:t>
            </a:r>
            <a:r>
              <a:rPr lang="hu-HU" dirty="0" err="1"/>
              <a:t>Feature</a:t>
            </a:r>
            <a:r>
              <a:rPr lang="hu-HU" dirty="0"/>
              <a:t> </a:t>
            </a:r>
            <a:r>
              <a:rPr lang="hu-HU" dirty="0" err="1"/>
              <a:t>Classes</a:t>
            </a:r>
            <a:r>
              <a:rPr lang="hu-HU" dirty="0"/>
              <a:t>/</a:t>
            </a:r>
            <a:r>
              <a:rPr lang="hu-HU" dirty="0" err="1"/>
              <a:t>Files</a:t>
            </a:r>
            <a:r>
              <a:rPr lang="hu-HU" dirty="0"/>
              <a:t>/</a:t>
            </a:r>
            <a:r>
              <a:rPr lang="hu-HU" dirty="0" err="1"/>
              <a:t>Rasters</a:t>
            </a:r>
            <a:r>
              <a:rPr lang="hu-HU" dirty="0"/>
              <a:t>/</a:t>
            </a:r>
            <a:r>
              <a:rPr lang="hu-HU" dirty="0" err="1"/>
              <a:t>Tables</a:t>
            </a:r>
            <a:r>
              <a:rPr lang="hu-HU" dirty="0"/>
              <a:t> – fájlokon lépked végig</a:t>
            </a:r>
          </a:p>
          <a:p>
            <a:pPr lvl="1"/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76344" y="174172"/>
            <a:ext cx="3543300" cy="37936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86263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F4718-E5F2-F266-C2C9-193740693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FB7772-1CD2-8B1C-0029-3953C283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 2. – léptetők</a:t>
            </a:r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D8548F9-6B3C-2BCA-8AF2-161FF0E92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iterátorok</a:t>
            </a:r>
            <a:endParaRPr lang="hu-HU" dirty="0"/>
          </a:p>
          <a:p>
            <a:r>
              <a:rPr lang="hu-HU" dirty="0" err="1"/>
              <a:t>Insert</a:t>
            </a:r>
            <a:r>
              <a:rPr lang="hu-HU" dirty="0"/>
              <a:t> &gt; </a:t>
            </a:r>
            <a:r>
              <a:rPr lang="hu-HU" dirty="0" err="1"/>
              <a:t>Iterators</a:t>
            </a:r>
            <a:endParaRPr lang="hu-HU" dirty="0"/>
          </a:p>
          <a:p>
            <a:r>
              <a:rPr lang="hu-HU" dirty="0"/>
              <a:t>ezeket is csak a </a:t>
            </a:r>
            <a:r>
              <a:rPr lang="hu-HU" dirty="0" err="1"/>
              <a:t>Model</a:t>
            </a:r>
            <a:r>
              <a:rPr lang="hu-HU" dirty="0"/>
              <a:t> </a:t>
            </a:r>
            <a:r>
              <a:rPr lang="hu-HU" dirty="0" err="1"/>
              <a:t>Builderben</a:t>
            </a:r>
            <a:r>
              <a:rPr lang="hu-HU" dirty="0"/>
              <a:t> lehet használni</a:t>
            </a:r>
          </a:p>
          <a:p>
            <a:r>
              <a:rPr lang="hu-HU" dirty="0"/>
              <a:t>segítik a modell működését</a:t>
            </a:r>
          </a:p>
          <a:p>
            <a:r>
              <a:rPr lang="hu-HU" dirty="0"/>
              <a:t>csak néhányat próbálunk ki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For</a:t>
            </a:r>
            <a:r>
              <a:rPr lang="hu-HU" dirty="0">
                <a:solidFill>
                  <a:srgbClr val="FF0000"/>
                </a:solidFill>
              </a:rPr>
              <a:t> – léptető ciklus</a:t>
            </a:r>
          </a:p>
          <a:p>
            <a:pPr lvl="1"/>
            <a:r>
              <a:rPr lang="hu-HU" dirty="0" err="1"/>
              <a:t>While</a:t>
            </a:r>
            <a:r>
              <a:rPr lang="hu-HU" dirty="0"/>
              <a:t> – feltételes ciklus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Feature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Selection</a:t>
            </a:r>
            <a:r>
              <a:rPr lang="hu-HU" dirty="0">
                <a:solidFill>
                  <a:srgbClr val="FF0000"/>
                </a:solidFill>
              </a:rPr>
              <a:t>/</a:t>
            </a:r>
            <a:r>
              <a:rPr lang="hu-HU" dirty="0" err="1">
                <a:solidFill>
                  <a:srgbClr val="FF0000"/>
                </a:solidFill>
              </a:rPr>
              <a:t>Row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Selection</a:t>
            </a:r>
            <a:r>
              <a:rPr lang="hu-HU" dirty="0">
                <a:solidFill>
                  <a:srgbClr val="FF0000"/>
                </a:solidFill>
              </a:rPr>
              <a:t> – </a:t>
            </a:r>
            <a:r>
              <a:rPr lang="hu-HU" dirty="0" err="1">
                <a:solidFill>
                  <a:srgbClr val="FF0000"/>
                </a:solidFill>
              </a:rPr>
              <a:t>attribútumtábla</a:t>
            </a:r>
            <a:r>
              <a:rPr lang="hu-HU" dirty="0">
                <a:solidFill>
                  <a:srgbClr val="FF0000"/>
                </a:solidFill>
              </a:rPr>
              <a:t> sorain lépked végig</a:t>
            </a:r>
          </a:p>
          <a:p>
            <a:pPr lvl="1"/>
            <a:r>
              <a:rPr lang="hu-HU" dirty="0" err="1"/>
              <a:t>Field</a:t>
            </a:r>
            <a:r>
              <a:rPr lang="hu-HU" dirty="0"/>
              <a:t> </a:t>
            </a:r>
            <a:r>
              <a:rPr lang="hu-HU" dirty="0" err="1"/>
              <a:t>Values</a:t>
            </a:r>
            <a:r>
              <a:rPr lang="hu-HU" dirty="0"/>
              <a:t> – mező értékein lépked végig</a:t>
            </a:r>
          </a:p>
          <a:p>
            <a:pPr lvl="1"/>
            <a:r>
              <a:rPr lang="hu-HU" dirty="0" err="1"/>
              <a:t>Multivalue</a:t>
            </a:r>
            <a:r>
              <a:rPr lang="hu-HU" dirty="0"/>
              <a:t> – értékek listáján lépked végig</a:t>
            </a:r>
          </a:p>
          <a:p>
            <a:pPr lvl="1"/>
            <a:r>
              <a:rPr lang="hu-HU" dirty="0" err="1">
                <a:solidFill>
                  <a:srgbClr val="FF0000"/>
                </a:solidFill>
              </a:rPr>
              <a:t>Datasets</a:t>
            </a:r>
            <a:r>
              <a:rPr lang="hu-HU" dirty="0">
                <a:solidFill>
                  <a:srgbClr val="FF0000"/>
                </a:solidFill>
              </a:rPr>
              <a:t>/</a:t>
            </a:r>
            <a:r>
              <a:rPr lang="hu-HU" dirty="0" err="1">
                <a:solidFill>
                  <a:srgbClr val="FF0000"/>
                </a:solidFill>
              </a:rPr>
              <a:t>Feature</a:t>
            </a:r>
            <a:r>
              <a:rPr lang="hu-HU" dirty="0">
                <a:solidFill>
                  <a:srgbClr val="FF0000"/>
                </a:solidFill>
              </a:rPr>
              <a:t> </a:t>
            </a:r>
            <a:r>
              <a:rPr lang="hu-HU" dirty="0" err="1">
                <a:solidFill>
                  <a:srgbClr val="FF0000"/>
                </a:solidFill>
              </a:rPr>
              <a:t>Classes</a:t>
            </a:r>
            <a:r>
              <a:rPr lang="hu-HU" dirty="0">
                <a:solidFill>
                  <a:srgbClr val="FF0000"/>
                </a:solidFill>
              </a:rPr>
              <a:t>/</a:t>
            </a:r>
            <a:r>
              <a:rPr lang="hu-HU" dirty="0" err="1">
                <a:solidFill>
                  <a:srgbClr val="FF0000"/>
                </a:solidFill>
              </a:rPr>
              <a:t>Files</a:t>
            </a:r>
            <a:r>
              <a:rPr lang="hu-HU" dirty="0">
                <a:solidFill>
                  <a:srgbClr val="FF0000"/>
                </a:solidFill>
              </a:rPr>
              <a:t>/</a:t>
            </a:r>
            <a:r>
              <a:rPr lang="hu-HU" dirty="0" err="1">
                <a:solidFill>
                  <a:srgbClr val="FF0000"/>
                </a:solidFill>
              </a:rPr>
              <a:t>Rasters</a:t>
            </a:r>
            <a:r>
              <a:rPr lang="hu-HU" dirty="0">
                <a:solidFill>
                  <a:srgbClr val="FF0000"/>
                </a:solidFill>
              </a:rPr>
              <a:t>/</a:t>
            </a:r>
            <a:r>
              <a:rPr lang="hu-HU" dirty="0" err="1">
                <a:solidFill>
                  <a:srgbClr val="FF0000"/>
                </a:solidFill>
              </a:rPr>
              <a:t>Tables</a:t>
            </a:r>
            <a:r>
              <a:rPr lang="hu-HU" dirty="0">
                <a:solidFill>
                  <a:srgbClr val="FF0000"/>
                </a:solidFill>
              </a:rPr>
              <a:t> – fájlokon lépked végig</a:t>
            </a:r>
          </a:p>
          <a:p>
            <a:pPr lvl="1"/>
            <a:endParaRPr lang="hu-HU" dirty="0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61FD9AA-AC4F-4B9C-F4FF-4B5F2FBFB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6" name="Kép 5">
            <a:extLst>
              <a:ext uri="{FF2B5EF4-FFF2-40B4-BE49-F238E27FC236}">
                <a16:creationId xmlns:a16="http://schemas.microsoft.com/office/drawing/2014/main" id="{1C6CFB9E-28A3-9DC3-5897-B8906B52DA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76344" y="174172"/>
            <a:ext cx="3543300" cy="379364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5192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modellszervező elemek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199" y="1422400"/>
            <a:ext cx="6995919" cy="4754563"/>
          </a:xfrm>
        </p:spPr>
        <p:txBody>
          <a:bodyPr/>
          <a:lstStyle/>
          <a:p>
            <a:r>
              <a:rPr lang="hu-HU" dirty="0"/>
              <a:t>amiket nem mutatok be, azoknak is érdemes megnézni a példákkal illusztrált leírását itt:</a:t>
            </a:r>
          </a:p>
          <a:p>
            <a:pPr lvl="1"/>
            <a:r>
              <a:rPr lang="hu-HU" dirty="0"/>
              <a:t>speciális eszközök: </a:t>
            </a:r>
            <a:r>
              <a:rPr lang="en-US" dirty="0">
                <a:hlinkClick r:id="rId2"/>
              </a:rPr>
              <a:t>https://desktop.arcgis.com/en/arcmap/latest/analyze/modelbuilder/a-quick-tour-of-using-model-only-tools.htm</a:t>
            </a:r>
            <a:endParaRPr lang="en-US" dirty="0"/>
          </a:p>
          <a:p>
            <a:pPr lvl="1"/>
            <a:r>
              <a:rPr lang="hu-HU" dirty="0"/>
              <a:t>léptetők: </a:t>
            </a:r>
            <a:r>
              <a:rPr lang="en-US" dirty="0">
                <a:hlinkClick r:id="rId3"/>
              </a:rPr>
              <a:t>https://desktop.arcgis.com/en/arcmap/latest/analyze/modelbuilder/a-quick-tour-of-using-iterators-for-iteration-looping-.htm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85AB2-E072-4841-8235-06FBDC2E49E4}" type="datetime10">
              <a:rPr lang="en-US" smtClean="0"/>
              <a:t>15:03</a:t>
            </a:fld>
            <a:endParaRPr lang="en-US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4119" y="174172"/>
            <a:ext cx="4161905" cy="583809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2051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B498421-A393-A21A-C6A5-482C7568D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Speciális eszközök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A9B7833-5F99-5CC6-D585-6E7DAAA538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182EE2E-EEA0-6635-833D-280BAF112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932A-0FAF-4438-B561-2C6A2226D8DA}" type="datetime10">
              <a:rPr lang="en-US" smtClean="0"/>
              <a:t>15:03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58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5407</TotalTime>
  <Words>2122</Words>
  <Application>Microsoft Office PowerPoint</Application>
  <PresentationFormat>Szélesvásznú</PresentationFormat>
  <Paragraphs>305</Paragraphs>
  <Slides>38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38</vt:i4>
      </vt:variant>
    </vt:vector>
  </HeadingPairs>
  <TitlesOfParts>
    <vt:vector size="44" baseType="lpstr">
      <vt:lpstr>Arial</vt:lpstr>
      <vt:lpstr>Arial Narrow</vt:lpstr>
      <vt:lpstr>Calibri</vt:lpstr>
      <vt:lpstr>Courier New</vt:lpstr>
      <vt:lpstr>Wingdings</vt:lpstr>
      <vt:lpstr>Office-téma</vt:lpstr>
      <vt:lpstr>Model Builder 3. – speciális modellszervező elemek</vt:lpstr>
      <vt:lpstr>Speciális modellszervező elemek</vt:lpstr>
      <vt:lpstr>Speciális modellszervező elemek 1. – speciális eszközök</vt:lpstr>
      <vt:lpstr>Speciális modellszervező elemek 1. – speciális eszközök</vt:lpstr>
      <vt:lpstr>Speciális modellszervező elemek 1. – speciális eszközök</vt:lpstr>
      <vt:lpstr>Speciális modellszervező elemek 2. – léptetők</vt:lpstr>
      <vt:lpstr>Speciális modellszervező elemek 2. – léptetők</vt:lpstr>
      <vt:lpstr>Speciális modellszervező elemek</vt:lpstr>
      <vt:lpstr>Speciális eszközök</vt:lpstr>
      <vt:lpstr>Új érték számítása</vt:lpstr>
      <vt:lpstr>Új érték számítása</vt:lpstr>
      <vt:lpstr>Új érték számítása</vt:lpstr>
      <vt:lpstr>Új érték számítása – DEMO</vt:lpstr>
      <vt:lpstr>Új érték számítása – DEMO</vt:lpstr>
      <vt:lpstr>1. feladat</vt:lpstr>
      <vt:lpstr>1. feladat megoldása</vt:lpstr>
      <vt:lpstr>Hivatkozás darabolása </vt:lpstr>
      <vt:lpstr>Hivatkozás darabolása – DEMO </vt:lpstr>
      <vt:lpstr>Mezőérték kinyerése</vt:lpstr>
      <vt:lpstr>Mezőérték kinyerése – DEMO</vt:lpstr>
      <vt:lpstr>Mezőérték kinyerése – DEMO</vt:lpstr>
      <vt:lpstr>Mezőérték kinyerése – DEMO</vt:lpstr>
      <vt:lpstr>2. feladat</vt:lpstr>
      <vt:lpstr>2. feladat megoldása</vt:lpstr>
      <vt:lpstr>2. feladat megoldása</vt:lpstr>
      <vt:lpstr>Léptetők</vt:lpstr>
      <vt:lpstr>Léptetők</vt:lpstr>
      <vt:lpstr>Léptetők</vt:lpstr>
      <vt:lpstr>Léptetők</vt:lpstr>
      <vt:lpstr>Léptető ciklus</vt:lpstr>
      <vt:lpstr>Léptető ciklus – DEMO</vt:lpstr>
      <vt:lpstr>Végiglépkedés vektorfájlokon</vt:lpstr>
      <vt:lpstr>Végiglépkedés egyéb fájlokon</vt:lpstr>
      <vt:lpstr>Lépkedés eredményének összegyűjtése</vt:lpstr>
      <vt:lpstr>Végiglépkedés vektorfájlokon – DEMO</vt:lpstr>
      <vt:lpstr>3. feladat</vt:lpstr>
      <vt:lpstr>3. feladat megoldása</vt:lpstr>
      <vt:lpstr>Köszönöm a figyelmet!</vt:lpstr>
    </vt:vector>
  </TitlesOfParts>
  <Company>MTA ÖK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Ismerkedés, tematika, követelmény</dc:title>
  <dc:creator>BFÁkos</dc:creator>
  <cp:lastModifiedBy>BFÁkos</cp:lastModifiedBy>
  <cp:revision>288</cp:revision>
  <dcterms:created xsi:type="dcterms:W3CDTF">2021-09-14T06:27:21Z</dcterms:created>
  <dcterms:modified xsi:type="dcterms:W3CDTF">2026-03-30T15:17:41Z</dcterms:modified>
</cp:coreProperties>
</file>